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354" r:id="rId3"/>
    <p:sldId id="378" r:id="rId4"/>
    <p:sldId id="379" r:id="rId5"/>
    <p:sldId id="380" r:id="rId6"/>
    <p:sldId id="383" r:id="rId7"/>
    <p:sldId id="381" r:id="rId8"/>
    <p:sldId id="384" r:id="rId9"/>
    <p:sldId id="385" r:id="rId10"/>
    <p:sldId id="386" r:id="rId11"/>
    <p:sldId id="387" r:id="rId12"/>
  </p:sldIdLst>
  <p:sldSz cx="9144000" cy="6858000" type="screen4x3"/>
  <p:notesSz cx="9926638"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1173F97-B4F0-4A15-8171-091FAD1206A0}">
          <p14:sldIdLst>
            <p14:sldId id="256"/>
            <p14:sldId id="354"/>
            <p14:sldId id="378"/>
            <p14:sldId id="379"/>
            <p14:sldId id="380"/>
            <p14:sldId id="383"/>
            <p14:sldId id="381"/>
            <p14:sldId id="384"/>
            <p14:sldId id="385"/>
            <p14:sldId id="386"/>
            <p14:sldId id="387"/>
          </p14:sldIdLst>
        </p14:section>
        <p14:section name="Section sans titre" id="{1CBFC20F-D891-4291-B29D-81DA0C5D1A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A6"/>
    <a:srgbClr val="805AA5"/>
    <a:srgbClr val="FFFFFF"/>
    <a:srgbClr val="040496"/>
    <a:srgbClr val="275662"/>
    <a:srgbClr val="C5FEFF"/>
    <a:srgbClr val="FE673E"/>
    <a:srgbClr val="C25757"/>
    <a:srgbClr val="B0E7FA"/>
    <a:srgbClr val="63CF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58711" autoAdjust="0"/>
  </p:normalViewPr>
  <p:slideViewPr>
    <p:cSldViewPr snapToGrid="0">
      <p:cViewPr varScale="1">
        <p:scale>
          <a:sx n="38" d="100"/>
          <a:sy n="38" d="100"/>
        </p:scale>
        <p:origin x="2088" y="48"/>
      </p:cViewPr>
      <p:guideLst/>
    </p:cSldViewPr>
  </p:slideViewPr>
  <p:outlineViewPr>
    <p:cViewPr>
      <p:scale>
        <a:sx n="33" d="100"/>
        <a:sy n="33" d="100"/>
      </p:scale>
      <p:origin x="0" y="-1612"/>
    </p:cViewPr>
  </p:outlineViewPr>
  <p:notesTextViewPr>
    <p:cViewPr>
      <p:scale>
        <a:sx n="3" d="2"/>
        <a:sy n="3" d="2"/>
      </p:scale>
      <p:origin x="0" y="0"/>
    </p:cViewPr>
  </p:notesTextViewPr>
  <p:sorterViewPr>
    <p:cViewPr>
      <p:scale>
        <a:sx n="100" d="100"/>
        <a:sy n="100" d="100"/>
      </p:scale>
      <p:origin x="0" y="-100"/>
    </p:cViewPr>
  </p:sorterViewPr>
  <p:notesViewPr>
    <p:cSldViewPr snapToGrid="0">
      <p:cViewPr varScale="1">
        <p:scale>
          <a:sx n="68" d="100"/>
          <a:sy n="68" d="100"/>
        </p:scale>
        <p:origin x="16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07E810C-4AF7-4A63-AC8E-4826AFBC7F6B}"/>
              </a:ext>
            </a:extLst>
          </p:cNvPr>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B342D62-728B-4D5A-B29C-D677BB861E20}"/>
              </a:ext>
            </a:extLst>
          </p:cNvPr>
          <p:cNvSpPr>
            <a:spLocks noGrp="1"/>
          </p:cNvSpPr>
          <p:nvPr>
            <p:ph type="dt" sz="quarter" idx="1"/>
          </p:nvPr>
        </p:nvSpPr>
        <p:spPr>
          <a:xfrm>
            <a:off x="5622798" y="1"/>
            <a:ext cx="4301543" cy="341064"/>
          </a:xfrm>
          <a:prstGeom prst="rect">
            <a:avLst/>
          </a:prstGeom>
        </p:spPr>
        <p:txBody>
          <a:bodyPr vert="horz" lIns="91440" tIns="45720" rIns="91440" bIns="45720" rtlCol="0"/>
          <a:lstStyle>
            <a:lvl1pPr algn="r">
              <a:defRPr sz="1200"/>
            </a:lvl1pPr>
          </a:lstStyle>
          <a:p>
            <a:fld id="{BBCB6897-A2A3-4983-8FC8-AD932CA627C1}" type="datetimeFigureOut">
              <a:rPr lang="fr-FR" smtClean="0"/>
              <a:t>13/03/2025</a:t>
            </a:fld>
            <a:endParaRPr lang="fr-FR"/>
          </a:p>
        </p:txBody>
      </p:sp>
      <p:sp>
        <p:nvSpPr>
          <p:cNvPr id="4" name="Espace réservé du pied de page 3">
            <a:extLst>
              <a:ext uri="{FF2B5EF4-FFF2-40B4-BE49-F238E27FC236}">
                <a16:creationId xmlns:a16="http://schemas.microsoft.com/office/drawing/2014/main" id="{05A25E19-3854-4211-85BD-1521CFCA1656}"/>
              </a:ext>
            </a:extLst>
          </p:cNvPr>
          <p:cNvSpPr>
            <a:spLocks noGrp="1"/>
          </p:cNvSpPr>
          <p:nvPr>
            <p:ph type="ftr" sz="quarter" idx="2"/>
          </p:nvPr>
        </p:nvSpPr>
        <p:spPr>
          <a:xfrm>
            <a:off x="0" y="6456612"/>
            <a:ext cx="4301543" cy="341063"/>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DFED27-CF5A-4DF1-9579-B241CA38FDA3}"/>
              </a:ext>
            </a:extLst>
          </p:cNvPr>
          <p:cNvSpPr>
            <a:spLocks noGrp="1"/>
          </p:cNvSpPr>
          <p:nvPr>
            <p:ph type="sldNum" sz="quarter" idx="3"/>
          </p:nvPr>
        </p:nvSpPr>
        <p:spPr>
          <a:xfrm>
            <a:off x="5622798" y="6456612"/>
            <a:ext cx="4301543" cy="341063"/>
          </a:xfrm>
          <a:prstGeom prst="rect">
            <a:avLst/>
          </a:prstGeom>
        </p:spPr>
        <p:txBody>
          <a:bodyPr vert="horz" lIns="91440" tIns="45720" rIns="91440" bIns="45720" rtlCol="0" anchor="b"/>
          <a:lstStyle>
            <a:lvl1pPr algn="r">
              <a:defRPr sz="1200"/>
            </a:lvl1pPr>
          </a:lstStyle>
          <a:p>
            <a:fld id="{E1E509C8-87D0-4333-96B5-3F248C76FC4E}" type="slidenum">
              <a:rPr lang="fr-FR" smtClean="0"/>
              <a:t>‹N°›</a:t>
            </a:fld>
            <a:endParaRPr lang="fr-FR"/>
          </a:p>
        </p:txBody>
      </p:sp>
    </p:spTree>
    <p:extLst>
      <p:ext uri="{BB962C8B-B14F-4D97-AF65-F5344CB8AC3E}">
        <p14:creationId xmlns:p14="http://schemas.microsoft.com/office/powerpoint/2010/main" val="418548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5F4C7E03-14D3-4979-AAD6-E6F6175D2971}" type="datetimeFigureOut">
              <a:rPr lang="fr-FR" smtClean="0"/>
              <a:t>13/03/2025</a:t>
            </a:fld>
            <a:endParaRPr lang="fr-FR"/>
          </a:p>
        </p:txBody>
      </p:sp>
      <p:sp>
        <p:nvSpPr>
          <p:cNvPr id="4" name="Espace réservé de l'image des diapositives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0C2A423F-278E-4ABF-96CB-ED880539602D}" type="slidenum">
              <a:rPr lang="fr-FR" smtClean="0"/>
              <a:t>‹N°›</a:t>
            </a:fld>
            <a:endParaRPr lang="fr-FR"/>
          </a:p>
        </p:txBody>
      </p:sp>
    </p:spTree>
    <p:extLst>
      <p:ext uri="{BB962C8B-B14F-4D97-AF65-F5344CB8AC3E}">
        <p14:creationId xmlns:p14="http://schemas.microsoft.com/office/powerpoint/2010/main" val="153604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1</a:t>
            </a:fld>
            <a:endParaRPr lang="fr-FR"/>
          </a:p>
        </p:txBody>
      </p:sp>
    </p:spTree>
    <p:extLst>
      <p:ext uri="{BB962C8B-B14F-4D97-AF65-F5344CB8AC3E}">
        <p14:creationId xmlns:p14="http://schemas.microsoft.com/office/powerpoint/2010/main" val="98297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The carbon source for the microorganisms at the anode is a complex matrix: biowaste hydrolysates containing the products of hydrolysis after 7 days of fermentation: mainly VFAs.</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10</a:t>
            </a:fld>
            <a:endParaRPr lang="fr-FR"/>
          </a:p>
        </p:txBody>
      </p:sp>
    </p:spTree>
    <p:extLst>
      <p:ext uri="{BB962C8B-B14F-4D97-AF65-F5344CB8AC3E}">
        <p14:creationId xmlns:p14="http://schemas.microsoft.com/office/powerpoint/2010/main" val="612057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fr-FR" dirty="0"/>
              <a:t>Wood </a:t>
            </a:r>
            <a:r>
              <a:rPr lang="fr-FR" dirty="0" err="1"/>
              <a:t>Ljungdahl</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11</a:t>
            </a:fld>
            <a:endParaRPr lang="fr-FR"/>
          </a:p>
        </p:txBody>
      </p:sp>
    </p:spTree>
    <p:extLst>
      <p:ext uri="{BB962C8B-B14F-4D97-AF65-F5344CB8AC3E}">
        <p14:creationId xmlns:p14="http://schemas.microsoft.com/office/powerpoint/2010/main" val="135059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The aim of </a:t>
            </a:r>
            <a:r>
              <a:rPr lang="en-US" dirty="0" err="1"/>
              <a:t>ElectroMIC</a:t>
            </a:r>
            <a:r>
              <a:rPr lang="en-US" dirty="0"/>
              <a:t> is to use biowaste to produce high value-added molecules, in the context of an environmental biorefinery. </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2</a:t>
            </a:fld>
            <a:endParaRPr lang="fr-FR"/>
          </a:p>
        </p:txBody>
      </p:sp>
    </p:spTree>
    <p:extLst>
      <p:ext uri="{BB962C8B-B14F-4D97-AF65-F5344CB8AC3E}">
        <p14:creationId xmlns:p14="http://schemas.microsoft.com/office/powerpoint/2010/main" val="2596479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a:t>
            </a:r>
            <a:r>
              <a:rPr lang="en-US" dirty="0" err="1"/>
              <a:t>electromicrobial</a:t>
            </a:r>
            <a:r>
              <a:rPr lang="en-US" dirty="0"/>
              <a:t> systems, which are compartmentalized systems in which electrodes are immersed. They recover electrical energy from the oxidation of organic matter contained in biowaste in a first anodic compartment, where the anode is an electrode acting as an e-acceptor for microorganisms, for the reduction of carbon dioxide into volatile fatty acid molecules by complex microbial communities in a cathode acting as an electron donor.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work thanks to the specific capacity of certain microorganisms: electroactivity. This is the ability to exchange electrons outside the cell with solid supports, such as electrodes. </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3</a:t>
            </a:fld>
            <a:endParaRPr lang="fr-FR"/>
          </a:p>
        </p:txBody>
      </p:sp>
    </p:spTree>
    <p:extLst>
      <p:ext uri="{BB962C8B-B14F-4D97-AF65-F5344CB8AC3E}">
        <p14:creationId xmlns:p14="http://schemas.microsoft.com/office/powerpoint/2010/main" val="571846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These systems consume very little energy, but the limit to scaling up these technologies is the power required to operate them.  The resistance of the system depends largely on the conductivity of the electrolyte. Reducing system resistance to reduce power consumption</a:t>
            </a:r>
          </a:p>
          <a:p>
            <a:endParaRPr lang="en-US" dirty="0"/>
          </a:p>
          <a:p>
            <a:r>
              <a:rPr lang="en-US" dirty="0"/>
              <a:t>And resistance depends largely on electrolyte conductivity. But there are very few reports in the literature of </a:t>
            </a:r>
            <a:r>
              <a:rPr lang="en-US" dirty="0" err="1"/>
              <a:t>electrolyzers</a:t>
            </a:r>
            <a:r>
              <a:rPr lang="en-US" dirty="0"/>
              <a:t> operating under saline conditions.</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4</a:t>
            </a:fld>
            <a:endParaRPr lang="fr-FR"/>
          </a:p>
        </p:txBody>
      </p:sp>
    </p:spTree>
    <p:extLst>
      <p:ext uri="{BB962C8B-B14F-4D97-AF65-F5344CB8AC3E}">
        <p14:creationId xmlns:p14="http://schemas.microsoft.com/office/powerpoint/2010/main" val="131537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The communities that produce VFAs at the cathode, the halophilic </a:t>
            </a:r>
            <a:r>
              <a:rPr lang="en-US" dirty="0" err="1"/>
              <a:t>electroacetogens</a:t>
            </a:r>
            <a:r>
              <a:rPr lang="en-US" dirty="0"/>
              <a:t>, have therefore been very poorly characterized, compared with the non-salts, whose diversity and role are partly known. </a:t>
            </a:r>
          </a:p>
          <a:p>
            <a:endParaRPr lang="en-US" dirty="0"/>
          </a:p>
          <a:p>
            <a:r>
              <a:rPr lang="en-US" dirty="0"/>
              <a:t>But there are very few reports in the literature of </a:t>
            </a:r>
            <a:r>
              <a:rPr lang="en-US" dirty="0" err="1"/>
              <a:t>electrolyzers</a:t>
            </a:r>
            <a:r>
              <a:rPr lang="en-US" dirty="0"/>
              <a:t> operating under saline conditions.</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5</a:t>
            </a:fld>
            <a:endParaRPr lang="fr-FR"/>
          </a:p>
        </p:txBody>
      </p:sp>
    </p:spTree>
    <p:extLst>
      <p:ext uri="{BB962C8B-B14F-4D97-AF65-F5344CB8AC3E}">
        <p14:creationId xmlns:p14="http://schemas.microsoft.com/office/powerpoint/2010/main" val="122656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work in parallel with saline and non-saline communities </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6</a:t>
            </a:fld>
            <a:endParaRPr lang="fr-FR"/>
          </a:p>
        </p:txBody>
      </p:sp>
    </p:spTree>
    <p:extLst>
      <p:ext uri="{BB962C8B-B14F-4D97-AF65-F5344CB8AC3E}">
        <p14:creationId xmlns:p14="http://schemas.microsoft.com/office/powerpoint/2010/main" val="1181826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7</a:t>
            </a:fld>
            <a:endParaRPr lang="fr-FR"/>
          </a:p>
        </p:txBody>
      </p:sp>
    </p:spTree>
    <p:extLst>
      <p:ext uri="{BB962C8B-B14F-4D97-AF65-F5344CB8AC3E}">
        <p14:creationId xmlns:p14="http://schemas.microsoft.com/office/powerpoint/2010/main" val="2960748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r>
              <a:rPr lang="en-US" dirty="0"/>
              <a:t>various samples were sequenced by metagenomic shotgun sequencing </a:t>
            </a:r>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8</a:t>
            </a:fld>
            <a:endParaRPr lang="fr-FR"/>
          </a:p>
        </p:txBody>
      </p:sp>
    </p:spTree>
    <p:extLst>
      <p:ext uri="{BB962C8B-B14F-4D97-AF65-F5344CB8AC3E}">
        <p14:creationId xmlns:p14="http://schemas.microsoft.com/office/powerpoint/2010/main" val="2104231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433763" y="849313"/>
            <a:ext cx="3059112" cy="229393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C2A423F-278E-4ABF-96CB-ED880539602D}" type="slidenum">
              <a:rPr lang="fr-FR" smtClean="0"/>
              <a:t>9</a:t>
            </a:fld>
            <a:endParaRPr lang="fr-FR"/>
          </a:p>
        </p:txBody>
      </p:sp>
    </p:spTree>
    <p:extLst>
      <p:ext uri="{BB962C8B-B14F-4D97-AF65-F5344CB8AC3E}">
        <p14:creationId xmlns:p14="http://schemas.microsoft.com/office/powerpoint/2010/main" val="3368588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 Version 1">
    <p:bg>
      <p:bgPr>
        <a:solidFill>
          <a:schemeClr val="bg1"/>
        </a:solid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405A067-B49C-4F11-A938-80BC29FEEB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30552"/>
            <a:ext cx="4076700" cy="2790825"/>
          </a:xfrm>
          <a:prstGeom prst="rect">
            <a:avLst/>
          </a:prstGeom>
        </p:spPr>
      </p:pic>
      <p:pic>
        <p:nvPicPr>
          <p:cNvPr id="6" name="Image 5">
            <a:extLst>
              <a:ext uri="{FF2B5EF4-FFF2-40B4-BE49-F238E27FC236}">
                <a16:creationId xmlns:a16="http://schemas.microsoft.com/office/drawing/2014/main" id="{EC5A9449-A06C-4EA1-A540-CB2DC3C493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01980" y="2355185"/>
            <a:ext cx="235744" cy="321469"/>
          </a:xfrm>
          <a:prstGeom prst="rect">
            <a:avLst/>
          </a:prstGeom>
        </p:spPr>
      </p:pic>
      <p:sp>
        <p:nvSpPr>
          <p:cNvPr id="7" name="Rectangle 6">
            <a:extLst>
              <a:ext uri="{FF2B5EF4-FFF2-40B4-BE49-F238E27FC236}">
                <a16:creationId xmlns:a16="http://schemas.microsoft.com/office/drawing/2014/main" id="{0A9A26A8-F041-4097-AF69-174D33070FC9}"/>
              </a:ext>
            </a:extLst>
          </p:cNvPr>
          <p:cNvSpPr/>
          <p:nvPr userDrawn="1"/>
        </p:nvSpPr>
        <p:spPr>
          <a:xfrm>
            <a:off x="0" y="5994603"/>
            <a:ext cx="9144000" cy="864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ln>
                <a:noFill/>
              </a:ln>
              <a:solidFill>
                <a:schemeClr val="bg1"/>
              </a:solidFill>
            </a:endParaRPr>
          </a:p>
        </p:txBody>
      </p:sp>
      <p:sp>
        <p:nvSpPr>
          <p:cNvPr id="8" name="Title 1">
            <a:extLst>
              <a:ext uri="{FF2B5EF4-FFF2-40B4-BE49-F238E27FC236}">
                <a16:creationId xmlns:a16="http://schemas.microsoft.com/office/drawing/2014/main" id="{EBF5AA71-3F4D-4E9E-BA5E-688B6C5A5C68}"/>
              </a:ext>
            </a:extLst>
          </p:cNvPr>
          <p:cNvSpPr>
            <a:spLocks noGrp="1"/>
          </p:cNvSpPr>
          <p:nvPr>
            <p:ph type="ctrTitle"/>
          </p:nvPr>
        </p:nvSpPr>
        <p:spPr>
          <a:xfrm>
            <a:off x="1801382" y="2260127"/>
            <a:ext cx="6858000" cy="1057708"/>
          </a:xfrm>
          <a:prstGeom prst="rect">
            <a:avLst/>
          </a:prstGeom>
        </p:spPr>
        <p:txBody>
          <a:bodyPr anchor="t" anchorCtr="0">
            <a:normAutofit/>
          </a:bodyPr>
          <a:lstStyle>
            <a:lvl1pPr marL="0" indent="0" algn="l">
              <a:buFontTx/>
              <a:buNone/>
              <a:defRPr sz="3600"/>
            </a:lvl1pPr>
          </a:lstStyle>
          <a:p>
            <a:r>
              <a:rPr lang="fr-FR" dirty="0"/>
              <a:t>Modifiez le style du titre</a:t>
            </a:r>
            <a:endParaRPr lang="en-US" dirty="0"/>
          </a:p>
        </p:txBody>
      </p:sp>
      <p:sp>
        <p:nvSpPr>
          <p:cNvPr id="9" name="Subtitle 2">
            <a:extLst>
              <a:ext uri="{FF2B5EF4-FFF2-40B4-BE49-F238E27FC236}">
                <a16:creationId xmlns:a16="http://schemas.microsoft.com/office/drawing/2014/main" id="{74FC2D0F-6FA4-4470-9D28-7A04906292D7}"/>
              </a:ext>
            </a:extLst>
          </p:cNvPr>
          <p:cNvSpPr>
            <a:spLocks noGrp="1"/>
          </p:cNvSpPr>
          <p:nvPr>
            <p:ph type="subTitle" idx="1"/>
          </p:nvPr>
        </p:nvSpPr>
        <p:spPr>
          <a:xfrm>
            <a:off x="1801382" y="3127368"/>
            <a:ext cx="6858000" cy="654923"/>
          </a:xfrm>
          <a:prstGeom prst="rect">
            <a:avLst/>
          </a:prstGeom>
        </p:spPr>
        <p:txBody>
          <a:bodyPr/>
          <a:lstStyle>
            <a:lvl1pPr marL="0" indent="0" algn="l">
              <a:buNone/>
              <a:defRPr sz="2400">
                <a:solidFill>
                  <a:srgbClr val="2756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pic>
        <p:nvPicPr>
          <p:cNvPr id="3" name="Image 2" descr="Une image contenant dessin, signe&#10;&#10;Description générée automatiquement">
            <a:extLst>
              <a:ext uri="{FF2B5EF4-FFF2-40B4-BE49-F238E27FC236}">
                <a16:creationId xmlns:a16="http://schemas.microsoft.com/office/drawing/2014/main" id="{5D7F83BF-19FA-40F1-AE37-B0A5CC57A2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01382" y="5561804"/>
            <a:ext cx="2286000" cy="897255"/>
          </a:xfrm>
          <a:prstGeom prst="rect">
            <a:avLst/>
          </a:prstGeom>
        </p:spPr>
      </p:pic>
    </p:spTree>
    <p:extLst>
      <p:ext uri="{BB962C8B-B14F-4D97-AF65-F5344CB8AC3E}">
        <p14:creationId xmlns:p14="http://schemas.microsoft.com/office/powerpoint/2010/main" val="3463662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38845" y="581890"/>
            <a:ext cx="2440175" cy="910244"/>
          </a:xfrm>
          <a:prstGeom prst="rect">
            <a:avLst/>
          </a:prstGeom>
        </p:spPr>
        <p:txBody>
          <a:bodyPr anchor="t" anchorCtr="0">
            <a:normAutofit/>
          </a:bodyPr>
          <a:lstStyle>
            <a:lvl1pPr>
              <a:defRPr sz="2400"/>
            </a:lvl1pPr>
          </a:lstStyle>
          <a:p>
            <a:r>
              <a:rPr lang="fr-FR" dirty="0"/>
              <a:t>Modifiez le style du titre</a:t>
            </a:r>
            <a:endParaRPr lang="en-US" dirty="0"/>
          </a:p>
        </p:txBody>
      </p:sp>
      <p:sp>
        <p:nvSpPr>
          <p:cNvPr id="3" name="Content Placeholder 2"/>
          <p:cNvSpPr>
            <a:spLocks noGrp="1"/>
          </p:cNvSpPr>
          <p:nvPr>
            <p:ph idx="1"/>
          </p:nvPr>
        </p:nvSpPr>
        <p:spPr>
          <a:xfrm>
            <a:off x="3887391" y="581890"/>
            <a:ext cx="4629150" cy="5062452"/>
          </a:xfrm>
          <a:prstGeom prst="rect">
            <a:avLst/>
          </a:prstGeom>
        </p:spPr>
        <p:txBody>
          <a:bodyPr/>
          <a:lstStyle>
            <a:lvl1pPr>
              <a:defRPr sz="2400"/>
            </a:lvl1pPr>
            <a:lvl2pPr>
              <a:defRPr sz="20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8" name="Subtitle 2">
            <a:extLst>
              <a:ext uri="{FF2B5EF4-FFF2-40B4-BE49-F238E27FC236}">
                <a16:creationId xmlns:a16="http://schemas.microsoft.com/office/drawing/2014/main" id="{1A161D90-8CEB-43C5-B5C5-E16450DD9099}"/>
              </a:ext>
            </a:extLst>
          </p:cNvPr>
          <p:cNvSpPr>
            <a:spLocks noGrp="1"/>
          </p:cNvSpPr>
          <p:nvPr>
            <p:ph type="subTitle" idx="10"/>
          </p:nvPr>
        </p:nvSpPr>
        <p:spPr>
          <a:xfrm>
            <a:off x="1138845" y="1492134"/>
            <a:ext cx="2440175" cy="1101437"/>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
        <p:nvSpPr>
          <p:cNvPr id="9" name="Text Placeholder 2">
            <a:extLst>
              <a:ext uri="{FF2B5EF4-FFF2-40B4-BE49-F238E27FC236}">
                <a16:creationId xmlns:a16="http://schemas.microsoft.com/office/drawing/2014/main" id="{4B498EB6-14FF-4794-BB07-42C86721F093}"/>
              </a:ext>
            </a:extLst>
          </p:cNvPr>
          <p:cNvSpPr>
            <a:spLocks noGrp="1"/>
          </p:cNvSpPr>
          <p:nvPr>
            <p:ph type="body" idx="11"/>
          </p:nvPr>
        </p:nvSpPr>
        <p:spPr>
          <a:xfrm>
            <a:off x="1138845" y="2593570"/>
            <a:ext cx="2440174" cy="3050772"/>
          </a:xfrm>
          <a:prstGeom prst="rect">
            <a:avLst/>
          </a:prstGeom>
        </p:spPr>
        <p:txBody>
          <a:bodyPr>
            <a:normAutofit/>
          </a:bodyPr>
          <a:lstStyle>
            <a:lvl1pPr marL="0" indent="0">
              <a:buNone/>
              <a:defRPr sz="18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dirty="0"/>
              <a:t>Cliquez pour modifier les styles du texte du masque</a:t>
            </a:r>
          </a:p>
        </p:txBody>
      </p:sp>
    </p:spTree>
    <p:extLst>
      <p:ext uri="{BB962C8B-B14F-4D97-AF65-F5344CB8AC3E}">
        <p14:creationId xmlns:p14="http://schemas.microsoft.com/office/powerpoint/2010/main" val="348144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581890"/>
            <a:ext cx="4629150" cy="5037514"/>
          </a:xfrm>
          <a:prstGeom prst="rect">
            <a:avLst/>
          </a:prstGeo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fr-FR"/>
              <a:t>Cliquez sur l'icône pour ajouter une image</a:t>
            </a:r>
            <a:endParaRPr lang="en-US" dirty="0"/>
          </a:p>
        </p:txBody>
      </p:sp>
      <p:sp>
        <p:nvSpPr>
          <p:cNvPr id="10" name="Title 1">
            <a:extLst>
              <a:ext uri="{FF2B5EF4-FFF2-40B4-BE49-F238E27FC236}">
                <a16:creationId xmlns:a16="http://schemas.microsoft.com/office/drawing/2014/main" id="{FB3E39DD-4EF5-40BB-B7DF-0FBC1CA6110C}"/>
              </a:ext>
            </a:extLst>
          </p:cNvPr>
          <p:cNvSpPr>
            <a:spLocks noGrp="1"/>
          </p:cNvSpPr>
          <p:nvPr>
            <p:ph type="title"/>
          </p:nvPr>
        </p:nvSpPr>
        <p:spPr>
          <a:xfrm>
            <a:off x="1138845" y="581890"/>
            <a:ext cx="2440175" cy="910244"/>
          </a:xfrm>
          <a:prstGeom prst="rect">
            <a:avLst/>
          </a:prstGeom>
        </p:spPr>
        <p:txBody>
          <a:bodyPr anchor="t" anchorCtr="0">
            <a:normAutofit/>
          </a:bodyPr>
          <a:lstStyle>
            <a:lvl1pPr>
              <a:defRPr sz="2400"/>
            </a:lvl1pPr>
          </a:lstStyle>
          <a:p>
            <a:r>
              <a:rPr lang="fr-FR" dirty="0"/>
              <a:t>Modifiez le style du titre</a:t>
            </a:r>
            <a:endParaRPr lang="en-US" dirty="0"/>
          </a:p>
        </p:txBody>
      </p:sp>
      <p:sp>
        <p:nvSpPr>
          <p:cNvPr id="11" name="Subtitle 2">
            <a:extLst>
              <a:ext uri="{FF2B5EF4-FFF2-40B4-BE49-F238E27FC236}">
                <a16:creationId xmlns:a16="http://schemas.microsoft.com/office/drawing/2014/main" id="{EE58761D-328C-41E9-9379-256236BD2D5C}"/>
              </a:ext>
            </a:extLst>
          </p:cNvPr>
          <p:cNvSpPr>
            <a:spLocks noGrp="1"/>
          </p:cNvSpPr>
          <p:nvPr>
            <p:ph type="subTitle" idx="10"/>
          </p:nvPr>
        </p:nvSpPr>
        <p:spPr>
          <a:xfrm>
            <a:off x="1138845" y="1492134"/>
            <a:ext cx="2440175" cy="1101437"/>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
        <p:nvSpPr>
          <p:cNvPr id="12" name="Text Placeholder 2">
            <a:extLst>
              <a:ext uri="{FF2B5EF4-FFF2-40B4-BE49-F238E27FC236}">
                <a16:creationId xmlns:a16="http://schemas.microsoft.com/office/drawing/2014/main" id="{D896CCA9-291E-425F-AF04-DFA8C86B5468}"/>
              </a:ext>
            </a:extLst>
          </p:cNvPr>
          <p:cNvSpPr>
            <a:spLocks noGrp="1"/>
          </p:cNvSpPr>
          <p:nvPr>
            <p:ph type="body" idx="11"/>
          </p:nvPr>
        </p:nvSpPr>
        <p:spPr>
          <a:xfrm>
            <a:off x="1138845" y="2593570"/>
            <a:ext cx="2440174" cy="3050772"/>
          </a:xfrm>
          <a:prstGeom prst="rect">
            <a:avLst/>
          </a:prstGeom>
        </p:spPr>
        <p:txBody>
          <a:bodyPr>
            <a:normAutofit/>
          </a:bodyPr>
          <a:lstStyle>
            <a:lvl1pPr marL="0" indent="0">
              <a:buNone/>
              <a:defRPr sz="18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fr-FR" dirty="0"/>
              <a:t>Cliquez pour modifier les styles du texte du masque</a:t>
            </a:r>
          </a:p>
        </p:txBody>
      </p:sp>
    </p:spTree>
    <p:extLst>
      <p:ext uri="{BB962C8B-B14F-4D97-AF65-F5344CB8AC3E}">
        <p14:creationId xmlns:p14="http://schemas.microsoft.com/office/powerpoint/2010/main" val="3895553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30285" y="1424045"/>
            <a:ext cx="7285066" cy="4009910"/>
          </a:xfrm>
          <a:prstGeom prst="rect">
            <a:avLst/>
          </a:prstGeom>
        </p:spPr>
        <p:txBody>
          <a:bodyPr vert="eaVert"/>
          <a:lstStyle>
            <a:lvl1pPr>
              <a:defRPr sz="240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Title 1">
            <a:extLst>
              <a:ext uri="{FF2B5EF4-FFF2-40B4-BE49-F238E27FC236}">
                <a16:creationId xmlns:a16="http://schemas.microsoft.com/office/drawing/2014/main" id="{AC5397C7-28D4-4FCC-978A-64FFC2C50632}"/>
              </a:ext>
            </a:extLst>
          </p:cNvPr>
          <p:cNvSpPr>
            <a:spLocks noGrp="1"/>
          </p:cNvSpPr>
          <p:nvPr>
            <p:ph type="title"/>
          </p:nvPr>
        </p:nvSpPr>
        <p:spPr>
          <a:xfrm>
            <a:off x="848333" y="149633"/>
            <a:ext cx="7662257" cy="888251"/>
          </a:xfrm>
          <a:prstGeom prst="rect">
            <a:avLst/>
          </a:prstGeom>
        </p:spPr>
        <p:txBody>
          <a:bodyPr anchor="ctr" anchorCtr="0">
            <a:normAutofit/>
          </a:bodyPr>
          <a:lstStyle>
            <a:lvl1pPr>
              <a:defRPr sz="3000"/>
            </a:lvl1pPr>
          </a:lstStyle>
          <a:p>
            <a:r>
              <a:rPr lang="fr-FR" dirty="0"/>
              <a:t>Modifiez le style du titre</a:t>
            </a:r>
            <a:endParaRPr lang="en-US" dirty="0"/>
          </a:p>
        </p:txBody>
      </p:sp>
      <p:sp>
        <p:nvSpPr>
          <p:cNvPr id="8" name="Subtitle 2">
            <a:extLst>
              <a:ext uri="{FF2B5EF4-FFF2-40B4-BE49-F238E27FC236}">
                <a16:creationId xmlns:a16="http://schemas.microsoft.com/office/drawing/2014/main" id="{E7F1404C-CDE5-4C5B-BECC-6588FAC96AF5}"/>
              </a:ext>
            </a:extLst>
          </p:cNvPr>
          <p:cNvSpPr>
            <a:spLocks noGrp="1"/>
          </p:cNvSpPr>
          <p:nvPr>
            <p:ph type="subTitle" idx="10"/>
          </p:nvPr>
        </p:nvSpPr>
        <p:spPr>
          <a:xfrm>
            <a:off x="1250459" y="858838"/>
            <a:ext cx="7260129" cy="679018"/>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6435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822" y="365125"/>
            <a:ext cx="1316528" cy="5811838"/>
          </a:xfrm>
          <a:prstGeom prst="rect">
            <a:avLst/>
          </a:prstGeom>
        </p:spPr>
        <p:txBody>
          <a:bodyPr vert="eaVert"/>
          <a:lstStyle/>
          <a:p>
            <a:r>
              <a:rPr lang="fr-FR" dirty="0"/>
              <a:t>Modifiez le style du titre</a:t>
            </a:r>
            <a:endParaRPr lang="en-US" dirty="0"/>
          </a:p>
        </p:txBody>
      </p:sp>
      <p:sp>
        <p:nvSpPr>
          <p:cNvPr id="3" name="Vertical Text Placeholder 2"/>
          <p:cNvSpPr>
            <a:spLocks noGrp="1"/>
          </p:cNvSpPr>
          <p:nvPr>
            <p:ph type="body" orient="vert" idx="1"/>
          </p:nvPr>
        </p:nvSpPr>
        <p:spPr>
          <a:xfrm>
            <a:off x="628652" y="365125"/>
            <a:ext cx="6180785"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Subtitle 2">
            <a:extLst>
              <a:ext uri="{FF2B5EF4-FFF2-40B4-BE49-F238E27FC236}">
                <a16:creationId xmlns:a16="http://schemas.microsoft.com/office/drawing/2014/main" id="{F0C85A8C-AE66-4CB1-AC77-8A0677F197D5}"/>
              </a:ext>
            </a:extLst>
          </p:cNvPr>
          <p:cNvSpPr>
            <a:spLocks noGrp="1"/>
          </p:cNvSpPr>
          <p:nvPr>
            <p:ph type="subTitle" idx="10"/>
          </p:nvPr>
        </p:nvSpPr>
        <p:spPr>
          <a:xfrm rot="5400000">
            <a:off x="4243027" y="2931538"/>
            <a:ext cx="5811839" cy="679018"/>
          </a:xfrm>
          <a:prstGeom prst="rect">
            <a:avLst/>
          </a:prstGeom>
        </p:spPr>
        <p:txBody>
          <a:bodyPr>
            <a:normAutofit/>
          </a:bodyPr>
          <a:lstStyle>
            <a:lvl1pPr marL="0" indent="0" algn="l">
              <a:buNone/>
              <a:defRPr sz="20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2215318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 Version 2">
    <p:bg>
      <p:bgPr>
        <a:solidFill>
          <a:srgbClr val="00A3A6"/>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8F33C8C-4663-47F8-AAC2-AA7669DF2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1382" y="1272216"/>
            <a:ext cx="1160145" cy="313372"/>
          </a:xfrm>
          <a:prstGeom prst="rect">
            <a:avLst/>
          </a:prstGeom>
        </p:spPr>
      </p:pic>
      <p:pic>
        <p:nvPicPr>
          <p:cNvPr id="5" name="Image 4">
            <a:extLst>
              <a:ext uri="{FF2B5EF4-FFF2-40B4-BE49-F238E27FC236}">
                <a16:creationId xmlns:a16="http://schemas.microsoft.com/office/drawing/2014/main" id="{4405A067-B49C-4F11-A938-80BC29FEEB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 y="2837632"/>
            <a:ext cx="4076699" cy="2790825"/>
          </a:xfrm>
          <a:prstGeom prst="rect">
            <a:avLst/>
          </a:prstGeom>
        </p:spPr>
      </p:pic>
      <p:pic>
        <p:nvPicPr>
          <p:cNvPr id="6" name="Image 5">
            <a:extLst>
              <a:ext uri="{FF2B5EF4-FFF2-40B4-BE49-F238E27FC236}">
                <a16:creationId xmlns:a16="http://schemas.microsoft.com/office/drawing/2014/main" id="{EC5A9449-A06C-4EA1-A540-CB2DC3C493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1980" y="2862265"/>
            <a:ext cx="235743" cy="321469"/>
          </a:xfrm>
          <a:prstGeom prst="rect">
            <a:avLst/>
          </a:prstGeom>
        </p:spPr>
      </p:pic>
      <p:sp>
        <p:nvSpPr>
          <p:cNvPr id="7" name="Rectangle 6">
            <a:extLst>
              <a:ext uri="{FF2B5EF4-FFF2-40B4-BE49-F238E27FC236}">
                <a16:creationId xmlns:a16="http://schemas.microsoft.com/office/drawing/2014/main" id="{0A9A26A8-F041-4097-AF69-174D33070FC9}"/>
              </a:ext>
            </a:extLst>
          </p:cNvPr>
          <p:cNvSpPr/>
          <p:nvPr userDrawn="1"/>
        </p:nvSpPr>
        <p:spPr>
          <a:xfrm>
            <a:off x="0" y="5994603"/>
            <a:ext cx="9144000" cy="864524"/>
          </a:xfrm>
          <a:prstGeom prst="rect">
            <a:avLst/>
          </a:prstGeom>
          <a:solidFill>
            <a:srgbClr val="00A3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ln>
                <a:noFill/>
              </a:ln>
              <a:solidFill>
                <a:schemeClr val="bg1"/>
              </a:solidFill>
            </a:endParaRPr>
          </a:p>
        </p:txBody>
      </p:sp>
      <p:sp>
        <p:nvSpPr>
          <p:cNvPr id="8" name="Title 1">
            <a:extLst>
              <a:ext uri="{FF2B5EF4-FFF2-40B4-BE49-F238E27FC236}">
                <a16:creationId xmlns:a16="http://schemas.microsoft.com/office/drawing/2014/main" id="{EBF5AA71-3F4D-4E9E-BA5E-688B6C5A5C68}"/>
              </a:ext>
            </a:extLst>
          </p:cNvPr>
          <p:cNvSpPr>
            <a:spLocks noGrp="1"/>
          </p:cNvSpPr>
          <p:nvPr>
            <p:ph type="ctrTitle"/>
          </p:nvPr>
        </p:nvSpPr>
        <p:spPr>
          <a:xfrm>
            <a:off x="1801382" y="2767205"/>
            <a:ext cx="6858000" cy="1057708"/>
          </a:xfrm>
          <a:prstGeom prst="rect">
            <a:avLst/>
          </a:prstGeom>
        </p:spPr>
        <p:txBody>
          <a:bodyPr anchor="t" anchorCtr="0">
            <a:normAutofit/>
          </a:bodyPr>
          <a:lstStyle>
            <a:lvl1pPr marL="0" indent="0" algn="l">
              <a:buFontTx/>
              <a:buNone/>
              <a:defRPr sz="3600">
                <a:solidFill>
                  <a:schemeClr val="bg1"/>
                </a:solidFill>
              </a:defRPr>
            </a:lvl1pPr>
          </a:lstStyle>
          <a:p>
            <a:r>
              <a:rPr lang="fr-FR" dirty="0"/>
              <a:t>Modifiez le style du titre</a:t>
            </a:r>
            <a:endParaRPr lang="en-US" dirty="0"/>
          </a:p>
        </p:txBody>
      </p:sp>
      <p:sp>
        <p:nvSpPr>
          <p:cNvPr id="9" name="Subtitle 2">
            <a:extLst>
              <a:ext uri="{FF2B5EF4-FFF2-40B4-BE49-F238E27FC236}">
                <a16:creationId xmlns:a16="http://schemas.microsoft.com/office/drawing/2014/main" id="{74FC2D0F-6FA4-4470-9D28-7A04906292D7}"/>
              </a:ext>
            </a:extLst>
          </p:cNvPr>
          <p:cNvSpPr>
            <a:spLocks noGrp="1"/>
          </p:cNvSpPr>
          <p:nvPr>
            <p:ph type="subTitle" idx="1"/>
          </p:nvPr>
        </p:nvSpPr>
        <p:spPr>
          <a:xfrm>
            <a:off x="1801382" y="3634445"/>
            <a:ext cx="6858000" cy="654923"/>
          </a:xfrm>
          <a:prstGeom prst="rect">
            <a:avLst/>
          </a:prstGeom>
        </p:spPr>
        <p:txBody>
          <a:bodyPr/>
          <a:lstStyle>
            <a:lvl1pPr marL="0" indent="0" algn="l">
              <a:buNone/>
              <a:defRPr sz="2400">
                <a:solidFill>
                  <a:srgbClr val="27566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326064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classiqu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50459" y="1537856"/>
            <a:ext cx="7260129" cy="4006733"/>
          </a:xfrm>
          <a:prstGeom prst="rect">
            <a:avLst/>
          </a:prstGeom>
        </p:spPr>
        <p:txBody>
          <a:bodyPr>
            <a:normAutofit/>
          </a:bodyPr>
          <a:lstStyle>
            <a:lvl1pPr marL="0" indent="0">
              <a:buNone/>
              <a:defRPr sz="1600">
                <a:solidFill>
                  <a:schemeClr val="tx1"/>
                </a:solidFill>
                <a:latin typeface="AvenirNext LT Pro LightCn" panose="020B0406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Cliquez pour modifier les styles du texte du masque</a:t>
            </a:r>
          </a:p>
        </p:txBody>
      </p:sp>
      <p:sp>
        <p:nvSpPr>
          <p:cNvPr id="5" name="Title 1">
            <a:extLst>
              <a:ext uri="{FF2B5EF4-FFF2-40B4-BE49-F238E27FC236}">
                <a16:creationId xmlns:a16="http://schemas.microsoft.com/office/drawing/2014/main" id="{38F581B8-396F-49FE-ACFD-731D24D4529C}"/>
              </a:ext>
            </a:extLst>
          </p:cNvPr>
          <p:cNvSpPr>
            <a:spLocks noGrp="1"/>
          </p:cNvSpPr>
          <p:nvPr>
            <p:ph type="title"/>
          </p:nvPr>
        </p:nvSpPr>
        <p:spPr>
          <a:xfrm>
            <a:off x="351501" y="2"/>
            <a:ext cx="7662257" cy="888251"/>
          </a:xfrm>
          <a:prstGeom prst="rect">
            <a:avLst/>
          </a:prstGeom>
        </p:spPr>
        <p:txBody>
          <a:bodyPr anchor="ctr" anchorCtr="0">
            <a:normAutofit/>
          </a:bodyPr>
          <a:lstStyle>
            <a:lvl1pPr>
              <a:defRPr sz="2200">
                <a:latin typeface="AvenirNext LT Pro MediumCn" panose="020B0606020202020204" pitchFamily="34" charset="0"/>
              </a:defRPr>
            </a:lvl1pPr>
          </a:lstStyle>
          <a:p>
            <a:r>
              <a:rPr lang="fr-FR" dirty="0"/>
              <a:t>Modifiez le style du titre</a:t>
            </a:r>
            <a:endParaRPr lang="en-US" dirty="0"/>
          </a:p>
        </p:txBody>
      </p:sp>
      <p:sp>
        <p:nvSpPr>
          <p:cNvPr id="6" name="Subtitle 2">
            <a:extLst>
              <a:ext uri="{FF2B5EF4-FFF2-40B4-BE49-F238E27FC236}">
                <a16:creationId xmlns:a16="http://schemas.microsoft.com/office/drawing/2014/main" id="{DFBD4D17-25DA-4B5B-88EF-05A5B04D3AC9}"/>
              </a:ext>
            </a:extLst>
          </p:cNvPr>
          <p:cNvSpPr>
            <a:spLocks noGrp="1"/>
          </p:cNvSpPr>
          <p:nvPr>
            <p:ph type="subTitle" idx="10"/>
          </p:nvPr>
        </p:nvSpPr>
        <p:spPr>
          <a:xfrm>
            <a:off x="941936" y="638652"/>
            <a:ext cx="7260129" cy="679018"/>
          </a:xfrm>
          <a:prstGeom prst="rect">
            <a:avLst/>
          </a:prstGeom>
        </p:spPr>
        <p:txBody>
          <a:bodyPr>
            <a:normAutofit/>
          </a:bodyPr>
          <a:lstStyle>
            <a:lvl1pPr marL="0" indent="0" algn="l">
              <a:buNone/>
              <a:defRPr sz="1600">
                <a:solidFill>
                  <a:srgbClr val="275662"/>
                </a:solidFill>
                <a:latin typeface="AvenirNext LT Pro MediumCn" panose="020B0606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364403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Page intermédiaire">
    <p:spTree>
      <p:nvGrpSpPr>
        <p:cNvPr id="1" name=""/>
        <p:cNvGrpSpPr/>
        <p:nvPr/>
      </p:nvGrpSpPr>
      <p:grpSpPr>
        <a:xfrm>
          <a:off x="0" y="0"/>
          <a:ext cx="0" cy="0"/>
          <a:chOff x="0" y="0"/>
          <a:chExt cx="0" cy="0"/>
        </a:xfrm>
      </p:grpSpPr>
      <p:sp>
        <p:nvSpPr>
          <p:cNvPr id="2" name="Title 1"/>
          <p:cNvSpPr>
            <a:spLocks noGrp="1"/>
          </p:cNvSpPr>
          <p:nvPr>
            <p:ph type="ctrTitle"/>
          </p:nvPr>
        </p:nvSpPr>
        <p:spPr>
          <a:xfrm>
            <a:off x="0" y="1920240"/>
            <a:ext cx="9144000" cy="1057708"/>
          </a:xfrm>
          <a:prstGeom prst="rect">
            <a:avLst/>
          </a:prstGeom>
        </p:spPr>
        <p:txBody>
          <a:bodyPr anchor="b">
            <a:normAutofit/>
          </a:bodyPr>
          <a:lstStyle>
            <a:lvl1pPr algn="ctr">
              <a:defRPr sz="4000"/>
            </a:lvl1pPr>
          </a:lstStyle>
          <a:p>
            <a:r>
              <a:rPr lang="fr-FR" dirty="0"/>
              <a:t>Modifiez le style du titre</a:t>
            </a:r>
            <a:endParaRPr lang="en-US" dirty="0"/>
          </a:p>
        </p:txBody>
      </p:sp>
      <p:sp>
        <p:nvSpPr>
          <p:cNvPr id="3" name="Subtitle 2"/>
          <p:cNvSpPr>
            <a:spLocks noGrp="1"/>
          </p:cNvSpPr>
          <p:nvPr>
            <p:ph type="subTitle" idx="1"/>
          </p:nvPr>
        </p:nvSpPr>
        <p:spPr>
          <a:xfrm>
            <a:off x="1143000" y="3161463"/>
            <a:ext cx="6858000" cy="1684857"/>
          </a:xfrm>
          <a:prstGeom prst="rect">
            <a:avLst/>
          </a:prstGeom>
        </p:spPr>
        <p:txBody>
          <a:bodyPr/>
          <a:lstStyle>
            <a:lvl1pPr marL="0" indent="0" algn="ctr">
              <a:buNone/>
              <a:defRPr sz="2400">
                <a:solidFill>
                  <a:srgbClr val="27566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181655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1972" y="1747089"/>
            <a:ext cx="7293378" cy="4009910"/>
          </a:xfrm>
          <a:prstGeom prst="rect">
            <a:avLst/>
          </a:prstGeom>
        </p:spPr>
        <p:txBody>
          <a:bodyPr/>
          <a:lstStyle>
            <a:lvl1pPr>
              <a:defRPr sz="2400" b="0">
                <a:latin typeface="AvenirNext LT Pro LightCn" panose="020B0406020202020204" pitchFamily="34" charset="0"/>
              </a:defRPr>
            </a:lvl1pPr>
            <a:lvl2pPr>
              <a:defRPr sz="2200">
                <a:latin typeface="AvenirNext LT Pro LightCn" panose="020B0406020202020204" pitchFamily="34" charset="0"/>
              </a:defRPr>
            </a:lvl2pPr>
            <a:lvl3pPr>
              <a:defRPr>
                <a:latin typeface="AvenirNext LT Pro LightCn" panose="020B0406020202020204" pitchFamily="34" charset="0"/>
              </a:defRPr>
            </a:lvl3pPr>
            <a:lvl4pPr>
              <a:defRPr>
                <a:latin typeface="AvenirNext LT Pro LightCn" panose="020B0406020202020204" pitchFamily="34" charset="0"/>
              </a:defRPr>
            </a:lvl4pPr>
            <a:lvl5pPr>
              <a:defRPr>
                <a:latin typeface="AvenirNext LT Pro LightCn" panose="020B0406020202020204" pitchFamily="34"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itle 1">
            <a:extLst>
              <a:ext uri="{FF2B5EF4-FFF2-40B4-BE49-F238E27FC236}">
                <a16:creationId xmlns:a16="http://schemas.microsoft.com/office/drawing/2014/main" id="{6DD56CCF-4548-453A-B9F9-436D8DD18C3B}"/>
              </a:ext>
            </a:extLst>
          </p:cNvPr>
          <p:cNvSpPr>
            <a:spLocks noGrp="1"/>
          </p:cNvSpPr>
          <p:nvPr>
            <p:ph type="title"/>
          </p:nvPr>
        </p:nvSpPr>
        <p:spPr>
          <a:xfrm>
            <a:off x="351501" y="2"/>
            <a:ext cx="7662257" cy="888251"/>
          </a:xfrm>
          <a:prstGeom prst="rect">
            <a:avLst/>
          </a:prstGeom>
        </p:spPr>
        <p:txBody>
          <a:bodyPr anchor="ctr" anchorCtr="0">
            <a:normAutofit/>
          </a:bodyPr>
          <a:lstStyle>
            <a:lvl1pPr>
              <a:defRPr sz="2200">
                <a:latin typeface="AvenirNext LT Pro MediumCn" panose="020B0606020202020204" pitchFamily="34" charset="0"/>
              </a:defRPr>
            </a:lvl1pPr>
          </a:lstStyle>
          <a:p>
            <a:r>
              <a:rPr lang="fr-FR" dirty="0"/>
              <a:t>Modifiez le style du titre</a:t>
            </a:r>
            <a:endParaRPr lang="en-US" dirty="0"/>
          </a:p>
        </p:txBody>
      </p:sp>
      <p:sp>
        <p:nvSpPr>
          <p:cNvPr id="6" name="Subtitle 2">
            <a:extLst>
              <a:ext uri="{FF2B5EF4-FFF2-40B4-BE49-F238E27FC236}">
                <a16:creationId xmlns:a16="http://schemas.microsoft.com/office/drawing/2014/main" id="{8569CE5B-F24A-438F-9993-0629AF12E29C}"/>
              </a:ext>
            </a:extLst>
          </p:cNvPr>
          <p:cNvSpPr>
            <a:spLocks noGrp="1"/>
          </p:cNvSpPr>
          <p:nvPr>
            <p:ph type="subTitle" idx="10"/>
          </p:nvPr>
        </p:nvSpPr>
        <p:spPr>
          <a:xfrm>
            <a:off x="941936" y="638652"/>
            <a:ext cx="7260129" cy="679018"/>
          </a:xfrm>
          <a:prstGeom prst="rect">
            <a:avLst/>
          </a:prstGeom>
        </p:spPr>
        <p:txBody>
          <a:bodyPr>
            <a:normAutofit/>
          </a:bodyPr>
          <a:lstStyle>
            <a:lvl1pPr marL="0" indent="0" algn="l">
              <a:buNone/>
              <a:defRPr sz="1600">
                <a:solidFill>
                  <a:srgbClr val="275662"/>
                </a:solidFill>
                <a:latin typeface="AvenirNext LT Pro MediumCn" panose="020B0606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122800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3659" y="1537856"/>
            <a:ext cx="3301192" cy="4351338"/>
          </a:xfrm>
          <a:prstGeom prst="rect">
            <a:avLst/>
          </a:prstGeom>
        </p:spPr>
        <p:txBody>
          <a:bodyPr/>
          <a:lstStyle>
            <a:lvl1pPr>
              <a:defRPr sz="240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4981404" y="1537856"/>
            <a:ext cx="3301192" cy="4351338"/>
          </a:xfrm>
          <a:prstGeom prst="rect">
            <a:avLst/>
          </a:prstGeom>
        </p:spPr>
        <p:txBody>
          <a:bodyPr/>
          <a:lstStyle>
            <a:lvl1pPr>
              <a:defRPr sz="2400"/>
            </a:lvl1pPr>
            <a:lvl2pPr>
              <a:defRPr sz="22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itle 1">
            <a:extLst>
              <a:ext uri="{FF2B5EF4-FFF2-40B4-BE49-F238E27FC236}">
                <a16:creationId xmlns:a16="http://schemas.microsoft.com/office/drawing/2014/main" id="{201CFD68-D2CE-4011-940D-33B1BFFAB67E}"/>
              </a:ext>
            </a:extLst>
          </p:cNvPr>
          <p:cNvSpPr>
            <a:spLocks noGrp="1"/>
          </p:cNvSpPr>
          <p:nvPr>
            <p:ph type="title"/>
          </p:nvPr>
        </p:nvSpPr>
        <p:spPr>
          <a:xfrm>
            <a:off x="351502" y="4"/>
            <a:ext cx="7662257" cy="888251"/>
          </a:xfrm>
          <a:prstGeom prst="rect">
            <a:avLst/>
          </a:prstGeom>
        </p:spPr>
        <p:txBody>
          <a:bodyPr anchor="ctr" anchorCtr="0">
            <a:normAutofit/>
          </a:bodyPr>
          <a:lstStyle>
            <a:lvl1pPr>
              <a:defRPr sz="2200">
                <a:latin typeface="AvenirNext LT Pro MediumCn" panose="020B0606020202020204" pitchFamily="34" charset="0"/>
              </a:defRPr>
            </a:lvl1pPr>
          </a:lstStyle>
          <a:p>
            <a:r>
              <a:rPr lang="fr-FR" dirty="0"/>
              <a:t>Modifiez le style du titre</a:t>
            </a:r>
            <a:endParaRPr lang="en-US" dirty="0"/>
          </a:p>
        </p:txBody>
      </p:sp>
      <p:sp>
        <p:nvSpPr>
          <p:cNvPr id="7" name="Subtitle 2">
            <a:extLst>
              <a:ext uri="{FF2B5EF4-FFF2-40B4-BE49-F238E27FC236}">
                <a16:creationId xmlns:a16="http://schemas.microsoft.com/office/drawing/2014/main" id="{49BE6566-87B8-4F1A-9EB2-80808D13C009}"/>
              </a:ext>
            </a:extLst>
          </p:cNvPr>
          <p:cNvSpPr>
            <a:spLocks noGrp="1"/>
          </p:cNvSpPr>
          <p:nvPr>
            <p:ph type="subTitle" idx="10"/>
          </p:nvPr>
        </p:nvSpPr>
        <p:spPr>
          <a:xfrm>
            <a:off x="941936" y="638652"/>
            <a:ext cx="7260129" cy="679018"/>
          </a:xfrm>
          <a:prstGeom prst="rect">
            <a:avLst/>
          </a:prstGeom>
        </p:spPr>
        <p:txBody>
          <a:bodyPr>
            <a:normAutofit/>
          </a:bodyPr>
          <a:lstStyle>
            <a:lvl1pPr marL="0" indent="0" algn="l">
              <a:buNone/>
              <a:defRPr sz="1600">
                <a:solidFill>
                  <a:srgbClr val="275662"/>
                </a:solidFill>
                <a:latin typeface="AvenirNext LT Pro MediumCn" panose="020B0606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1795437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50460" y="1537856"/>
            <a:ext cx="3247723" cy="817594"/>
          </a:xfrm>
          <a:prstGeom prst="rect">
            <a:avLst/>
          </a:prstGeom>
        </p:spPr>
        <p:txBody>
          <a:bodyPr anchor="b">
            <a:normAutofit/>
          </a:bodyPr>
          <a:lstStyle>
            <a:lvl1pPr marL="0" indent="0">
              <a:buNone/>
              <a:defRPr sz="22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dirty="0"/>
              <a:t>Cliquez pour modifier les styles du texte du masque</a:t>
            </a:r>
          </a:p>
        </p:txBody>
      </p:sp>
      <p:sp>
        <p:nvSpPr>
          <p:cNvPr id="4" name="Content Placeholder 3"/>
          <p:cNvSpPr>
            <a:spLocks noGrp="1"/>
          </p:cNvSpPr>
          <p:nvPr>
            <p:ph sz="half" idx="2"/>
          </p:nvPr>
        </p:nvSpPr>
        <p:spPr>
          <a:xfrm>
            <a:off x="1250460" y="2355453"/>
            <a:ext cx="3247723" cy="3369393"/>
          </a:xfrm>
          <a:prstGeom prst="rect">
            <a:avLst/>
          </a:prstGeom>
        </p:spPr>
        <p:txBody>
          <a:bodyPr/>
          <a:lstStyle>
            <a:lvl1pPr>
              <a:defRPr sz="2400"/>
            </a:lvl1pPr>
            <a:lvl2pPr>
              <a:defRPr sz="20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4986816" y="1537856"/>
            <a:ext cx="3263718" cy="817594"/>
          </a:xfrm>
          <a:prstGeom prst="rect">
            <a:avLst/>
          </a:prstGeom>
        </p:spPr>
        <p:txBody>
          <a:bodyPr anchor="b">
            <a:normAutofit/>
          </a:bodyPr>
          <a:lstStyle>
            <a:lvl1pPr marL="0" indent="0">
              <a:buNone/>
              <a:defRPr sz="22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dirty="0"/>
              <a:t>Cliquez pour modifier les styles du texte du masque</a:t>
            </a:r>
          </a:p>
        </p:txBody>
      </p:sp>
      <p:sp>
        <p:nvSpPr>
          <p:cNvPr id="6" name="Content Placeholder 5"/>
          <p:cNvSpPr>
            <a:spLocks noGrp="1"/>
          </p:cNvSpPr>
          <p:nvPr>
            <p:ph sz="quarter" idx="4"/>
          </p:nvPr>
        </p:nvSpPr>
        <p:spPr>
          <a:xfrm>
            <a:off x="4986816" y="2355453"/>
            <a:ext cx="3263718" cy="3369393"/>
          </a:xfrm>
          <a:prstGeom prst="rect">
            <a:avLst/>
          </a:prstGeom>
        </p:spPr>
        <p:txBody>
          <a:bodyPr/>
          <a:lstStyle>
            <a:lvl1pPr>
              <a:defRPr sz="2400"/>
            </a:lvl1pPr>
            <a:lvl2pPr>
              <a:defRPr sz="2000"/>
            </a:lvl2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8" name="Title 1">
            <a:extLst>
              <a:ext uri="{FF2B5EF4-FFF2-40B4-BE49-F238E27FC236}">
                <a16:creationId xmlns:a16="http://schemas.microsoft.com/office/drawing/2014/main" id="{82F2A56F-D563-47F0-84F0-0CB2E0718AA5}"/>
              </a:ext>
            </a:extLst>
          </p:cNvPr>
          <p:cNvSpPr>
            <a:spLocks noGrp="1"/>
          </p:cNvSpPr>
          <p:nvPr>
            <p:ph type="title"/>
          </p:nvPr>
        </p:nvSpPr>
        <p:spPr>
          <a:xfrm>
            <a:off x="351502" y="4"/>
            <a:ext cx="7662257" cy="888251"/>
          </a:xfrm>
          <a:prstGeom prst="rect">
            <a:avLst/>
          </a:prstGeom>
        </p:spPr>
        <p:txBody>
          <a:bodyPr anchor="ctr" anchorCtr="0">
            <a:normAutofit/>
          </a:bodyPr>
          <a:lstStyle>
            <a:lvl1pPr>
              <a:defRPr sz="2200">
                <a:latin typeface="AvenirNext LT Pro MediumCn" panose="020B0606020202020204" pitchFamily="34" charset="0"/>
              </a:defRPr>
            </a:lvl1pPr>
          </a:lstStyle>
          <a:p>
            <a:r>
              <a:rPr lang="fr-FR" dirty="0"/>
              <a:t>Modifiez le style du titre</a:t>
            </a:r>
            <a:endParaRPr lang="en-US" dirty="0"/>
          </a:p>
        </p:txBody>
      </p:sp>
      <p:sp>
        <p:nvSpPr>
          <p:cNvPr id="9" name="Subtitle 2">
            <a:extLst>
              <a:ext uri="{FF2B5EF4-FFF2-40B4-BE49-F238E27FC236}">
                <a16:creationId xmlns:a16="http://schemas.microsoft.com/office/drawing/2014/main" id="{9ABF19F3-7193-4E39-87FE-872F2BE940AB}"/>
              </a:ext>
            </a:extLst>
          </p:cNvPr>
          <p:cNvSpPr>
            <a:spLocks noGrp="1"/>
          </p:cNvSpPr>
          <p:nvPr>
            <p:ph type="subTitle" idx="10"/>
          </p:nvPr>
        </p:nvSpPr>
        <p:spPr>
          <a:xfrm>
            <a:off x="941936" y="638652"/>
            <a:ext cx="7260129" cy="679018"/>
          </a:xfrm>
          <a:prstGeom prst="rect">
            <a:avLst/>
          </a:prstGeom>
        </p:spPr>
        <p:txBody>
          <a:bodyPr>
            <a:normAutofit/>
          </a:bodyPr>
          <a:lstStyle>
            <a:lvl1pPr marL="0" indent="0" algn="l">
              <a:buNone/>
              <a:defRPr sz="1600">
                <a:solidFill>
                  <a:srgbClr val="275662"/>
                </a:solidFill>
                <a:latin typeface="AvenirNext LT Pro MediumCn" panose="020B0606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a:t>Modifiez le style des sous-titres du masque</a:t>
            </a:r>
            <a:endParaRPr lang="en-US" dirty="0"/>
          </a:p>
        </p:txBody>
      </p:sp>
    </p:spTree>
    <p:extLst>
      <p:ext uri="{BB962C8B-B14F-4D97-AF65-F5344CB8AC3E}">
        <p14:creationId xmlns:p14="http://schemas.microsoft.com/office/powerpoint/2010/main" val="165152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FEE35-C52F-4A4E-8599-6AF031985326}"/>
              </a:ext>
            </a:extLst>
          </p:cNvPr>
          <p:cNvSpPr>
            <a:spLocks noGrp="1"/>
          </p:cNvSpPr>
          <p:nvPr>
            <p:ph type="title"/>
          </p:nvPr>
        </p:nvSpPr>
        <p:spPr>
          <a:xfrm>
            <a:off x="351502" y="4"/>
            <a:ext cx="7662257" cy="888251"/>
          </a:xfrm>
          <a:prstGeom prst="rect">
            <a:avLst/>
          </a:prstGeom>
        </p:spPr>
        <p:txBody>
          <a:bodyPr anchor="ctr" anchorCtr="0">
            <a:normAutofit/>
          </a:bodyPr>
          <a:lstStyle>
            <a:lvl1pPr>
              <a:defRPr sz="2200">
                <a:latin typeface="AvenirNext LT Pro MediumCn" panose="020B0606020202020204" pitchFamily="34" charset="0"/>
              </a:defRPr>
            </a:lvl1pPr>
          </a:lstStyle>
          <a:p>
            <a:r>
              <a:rPr lang="fr-FR" dirty="0"/>
              <a:t>Modifiez le style du titre</a:t>
            </a:r>
            <a:endParaRPr lang="en-US" dirty="0"/>
          </a:p>
        </p:txBody>
      </p:sp>
    </p:spTree>
    <p:extLst>
      <p:ext uri="{BB962C8B-B14F-4D97-AF65-F5344CB8AC3E}">
        <p14:creationId xmlns:p14="http://schemas.microsoft.com/office/powerpoint/2010/main" val="752346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696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C90DFE6-3B65-4C64-B5B5-2DEEB26F8551}"/>
              </a:ext>
            </a:extLst>
          </p:cNvPr>
          <p:cNvSpPr txBox="1"/>
          <p:nvPr userDrawn="1"/>
        </p:nvSpPr>
        <p:spPr>
          <a:xfrm>
            <a:off x="6865883" y="6337740"/>
            <a:ext cx="2088931" cy="276999"/>
          </a:xfrm>
          <a:prstGeom prst="rect">
            <a:avLst/>
          </a:prstGeom>
          <a:noFill/>
        </p:spPr>
        <p:txBody>
          <a:bodyPr wrap="square" rtlCol="0">
            <a:spAutoFit/>
          </a:bodyPr>
          <a:lstStyle/>
          <a:p>
            <a:pPr algn="r"/>
            <a:r>
              <a:rPr lang="fr-FR" sz="1200" b="0" dirty="0">
                <a:solidFill>
                  <a:srgbClr val="00A3A6"/>
                </a:solidFill>
                <a:latin typeface="Raleway" panose="020B0503030101060003" pitchFamily="34" charset="0"/>
              </a:rPr>
              <a:t>p. </a:t>
            </a:r>
            <a:fld id="{10B4F56D-375A-4CA4-ABA3-E73F3ECBB440}" type="slidenum">
              <a:rPr lang="fr-FR" sz="1200" b="0" smtClean="0">
                <a:solidFill>
                  <a:srgbClr val="00A3A6"/>
                </a:solidFill>
                <a:latin typeface="Raleway" panose="020B0503030101060003" pitchFamily="34" charset="0"/>
              </a:rPr>
              <a:pPr algn="r"/>
              <a:t>‹N°›</a:t>
            </a:fld>
            <a:endParaRPr lang="fr-FR" sz="1200" b="0" dirty="0">
              <a:solidFill>
                <a:srgbClr val="00A3A6"/>
              </a:solidFill>
              <a:latin typeface="Raleway" panose="020B0503030101060003" pitchFamily="34" charset="0"/>
            </a:endParaRPr>
          </a:p>
        </p:txBody>
      </p:sp>
      <p:pic>
        <p:nvPicPr>
          <p:cNvPr id="8" name="Image 7">
            <a:extLst>
              <a:ext uri="{FF2B5EF4-FFF2-40B4-BE49-F238E27FC236}">
                <a16:creationId xmlns:a16="http://schemas.microsoft.com/office/drawing/2014/main" id="{3E63BFEA-07F3-4F13-8A4F-F19C5BFA54A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6226329"/>
            <a:ext cx="1597688" cy="639075"/>
          </a:xfrm>
          <a:prstGeom prst="rect">
            <a:avLst/>
          </a:prstGeom>
        </p:spPr>
      </p:pic>
      <p:sp>
        <p:nvSpPr>
          <p:cNvPr id="10" name="ZoneTexte 9">
            <a:extLst>
              <a:ext uri="{FF2B5EF4-FFF2-40B4-BE49-F238E27FC236}">
                <a16:creationId xmlns:a16="http://schemas.microsoft.com/office/drawing/2014/main" id="{6399AD28-B99C-4405-8224-6C7E45B8EED3}"/>
              </a:ext>
            </a:extLst>
          </p:cNvPr>
          <p:cNvSpPr txBox="1"/>
          <p:nvPr userDrawn="1"/>
        </p:nvSpPr>
        <p:spPr>
          <a:xfrm>
            <a:off x="861645" y="6601312"/>
            <a:ext cx="6716110" cy="253916"/>
          </a:xfrm>
          <a:prstGeom prst="rect">
            <a:avLst/>
          </a:prstGeom>
          <a:noFill/>
        </p:spPr>
        <p:txBody>
          <a:bodyPr wrap="square" rtlCol="0">
            <a:spAutoFit/>
          </a:bodyPr>
          <a:lstStyle/>
          <a:p>
            <a:r>
              <a:rPr lang="fr-FR" sz="1000" dirty="0">
                <a:solidFill>
                  <a:srgbClr val="00A3A6"/>
                </a:solidFill>
                <a:latin typeface="+mj-lt"/>
              </a:rPr>
              <a:t>12/03/2025 - Louise Rigaud </a:t>
            </a:r>
          </a:p>
        </p:txBody>
      </p:sp>
    </p:spTree>
    <p:extLst>
      <p:ext uri="{BB962C8B-B14F-4D97-AF65-F5344CB8AC3E}">
        <p14:creationId xmlns:p14="http://schemas.microsoft.com/office/powerpoint/2010/main" val="17674776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63" r:id="rId3"/>
    <p:sldLayoutId id="2147483661" r:id="rId4"/>
    <p:sldLayoutId id="2147483662"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marL="457200" indent="-457200" algn="l" defTabSz="914400" rtl="0" eaLnBrk="1" latinLnBrk="0" hangingPunct="1">
        <a:lnSpc>
          <a:spcPct val="90000"/>
        </a:lnSpc>
        <a:spcBef>
          <a:spcPct val="0"/>
        </a:spcBef>
        <a:buSzPct val="125000"/>
        <a:buFontTx/>
        <a:buBlip>
          <a:blip r:embed="rId16"/>
        </a:buBlip>
        <a:defRPr sz="3000" b="1" kern="1200">
          <a:solidFill>
            <a:srgbClr val="00A3A6"/>
          </a:solidFill>
          <a:latin typeface="AvenirNext LT Pro MediumCn" panose="020B0606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rgbClr val="275662"/>
          </a:solidFill>
          <a:latin typeface="AvenirNext LT Pro MediumCn" panose="020B06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Next LT Pro LightCn" panose="020B04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Next LT Pro LightCn" panose="020B04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Next LT Pro LightCn" panose="020B04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Next LT Pro LightCn" panose="020B04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DAD651C9-32F6-424D-94A4-14C1A2CC64BF}"/>
              </a:ext>
            </a:extLst>
          </p:cNvPr>
          <p:cNvSpPr>
            <a:spLocks noGrp="1"/>
          </p:cNvSpPr>
          <p:nvPr>
            <p:ph type="ctrTitle"/>
          </p:nvPr>
        </p:nvSpPr>
        <p:spPr>
          <a:xfrm>
            <a:off x="1801382" y="2233548"/>
            <a:ext cx="7008081" cy="1513751"/>
          </a:xfrm>
        </p:spPr>
        <p:txBody>
          <a:bodyPr>
            <a:normAutofit fontScale="90000"/>
          </a:bodyPr>
          <a:lstStyle/>
          <a:p>
            <a:r>
              <a:rPr lang="en-US" dirty="0">
                <a:latin typeface="AvenirNext LT Pro Cn" panose="020B0506020202020204" pitchFamily="34" charset="0"/>
              </a:rPr>
              <a:t>Shaping and characterization of microbial electrosynthesis communities</a:t>
            </a:r>
            <a:br>
              <a:rPr lang="en-US" dirty="0"/>
            </a:br>
            <a:endParaRPr lang="fr-FR" dirty="0">
              <a:latin typeface="AvenirNext LT Pro MediumCn" panose="020B0606020202020204" pitchFamily="34" charset="0"/>
            </a:endParaRPr>
          </a:p>
        </p:txBody>
      </p:sp>
      <p:pic>
        <p:nvPicPr>
          <p:cNvPr id="3" name="Image 2">
            <a:extLst>
              <a:ext uri="{FF2B5EF4-FFF2-40B4-BE49-F238E27FC236}">
                <a16:creationId xmlns:a16="http://schemas.microsoft.com/office/drawing/2014/main" id="{2964FA04-7701-4D92-9F62-C0BBE637D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3602" y="5647814"/>
            <a:ext cx="1742857" cy="761905"/>
          </a:xfrm>
          <a:prstGeom prst="rect">
            <a:avLst/>
          </a:prstGeom>
        </p:spPr>
      </p:pic>
      <p:pic>
        <p:nvPicPr>
          <p:cNvPr id="5" name="Image 4">
            <a:extLst>
              <a:ext uri="{FF2B5EF4-FFF2-40B4-BE49-F238E27FC236}">
                <a16:creationId xmlns:a16="http://schemas.microsoft.com/office/drawing/2014/main" id="{8AE89148-CA23-42D9-8787-3CC1F249E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659" y="5647814"/>
            <a:ext cx="2325399" cy="761905"/>
          </a:xfrm>
          <a:prstGeom prst="rect">
            <a:avLst/>
          </a:prstGeom>
        </p:spPr>
      </p:pic>
      <p:pic>
        <p:nvPicPr>
          <p:cNvPr id="4" name="Image 3">
            <a:extLst>
              <a:ext uri="{FF2B5EF4-FFF2-40B4-BE49-F238E27FC236}">
                <a16:creationId xmlns:a16="http://schemas.microsoft.com/office/drawing/2014/main" id="{308CFDA6-33F0-46A4-95BD-6F2F3E0BE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2939" y="4405751"/>
            <a:ext cx="2122780" cy="1176007"/>
          </a:xfrm>
          <a:prstGeom prst="rect">
            <a:avLst/>
          </a:prstGeom>
        </p:spPr>
      </p:pic>
      <p:sp>
        <p:nvSpPr>
          <p:cNvPr id="6" name="ZoneTexte 5">
            <a:extLst>
              <a:ext uri="{FF2B5EF4-FFF2-40B4-BE49-F238E27FC236}">
                <a16:creationId xmlns:a16="http://schemas.microsoft.com/office/drawing/2014/main" id="{21EB6F8C-4DFE-4927-9662-C2AF3DA7A15F}"/>
              </a:ext>
            </a:extLst>
          </p:cNvPr>
          <p:cNvSpPr txBox="1"/>
          <p:nvPr/>
        </p:nvSpPr>
        <p:spPr>
          <a:xfrm>
            <a:off x="6686683" y="4221082"/>
            <a:ext cx="2122780" cy="369332"/>
          </a:xfrm>
          <a:prstGeom prst="rect">
            <a:avLst/>
          </a:prstGeom>
          <a:noFill/>
        </p:spPr>
        <p:txBody>
          <a:bodyPr wrap="square" rtlCol="0">
            <a:spAutoFit/>
          </a:bodyPr>
          <a:lstStyle/>
          <a:p>
            <a:r>
              <a:rPr lang="en-US" dirty="0">
                <a:solidFill>
                  <a:srgbClr val="040496"/>
                </a:solidFill>
                <a:latin typeface="AvenirNext LT Pro Cn" panose="020B0506020202020204" pitchFamily="34" charset="0"/>
              </a:rPr>
              <a:t>ANR-22-PEBB-0005</a:t>
            </a:r>
            <a:endParaRPr lang="fr-FR" dirty="0">
              <a:solidFill>
                <a:srgbClr val="040496"/>
              </a:solidFill>
              <a:latin typeface="AvenirNext LT Pro Cn" panose="020B0506020202020204" pitchFamily="34" charset="0"/>
            </a:endParaRPr>
          </a:p>
        </p:txBody>
      </p:sp>
    </p:spTree>
    <p:extLst>
      <p:ext uri="{BB962C8B-B14F-4D97-AF65-F5344CB8AC3E}">
        <p14:creationId xmlns:p14="http://schemas.microsoft.com/office/powerpoint/2010/main" val="327172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4">
            <a:extLst>
              <a:ext uri="{FF2B5EF4-FFF2-40B4-BE49-F238E27FC236}">
                <a16:creationId xmlns:a16="http://schemas.microsoft.com/office/drawing/2014/main" id="{1B467F87-9925-4B45-8169-220214D6C5E5}"/>
              </a:ext>
            </a:extLst>
          </p:cNvPr>
          <p:cNvGraphicFramePr>
            <a:graphicFrameLocks noGrp="1"/>
          </p:cNvGraphicFramePr>
          <p:nvPr>
            <p:extLst>
              <p:ext uri="{D42A27DB-BD31-4B8C-83A1-F6EECF244321}">
                <p14:modId xmlns:p14="http://schemas.microsoft.com/office/powerpoint/2010/main" val="1257810144"/>
              </p:ext>
            </p:extLst>
          </p:nvPr>
        </p:nvGraphicFramePr>
        <p:xfrm>
          <a:off x="-15246" y="0"/>
          <a:ext cx="4701677" cy="6857998"/>
        </p:xfrm>
        <a:graphic>
          <a:graphicData uri="http://schemas.openxmlformats.org/drawingml/2006/table">
            <a:tbl>
              <a:tblPr firstRow="1" bandRow="1">
                <a:tableStyleId>{5C22544A-7EE6-4342-B048-85BDC9FD1C3A}</a:tableStyleId>
              </a:tblPr>
              <a:tblGrid>
                <a:gridCol w="4701677">
                  <a:extLst>
                    <a:ext uri="{9D8B030D-6E8A-4147-A177-3AD203B41FA5}">
                      <a16:colId xmlns:a16="http://schemas.microsoft.com/office/drawing/2014/main" val="3462357313"/>
                    </a:ext>
                  </a:extLst>
                </a:gridCol>
              </a:tblGrid>
              <a:tr h="989134">
                <a:tc>
                  <a:txBody>
                    <a:bodyPr/>
                    <a:lstStyle/>
                    <a:p>
                      <a:pPr algn="ctr"/>
                      <a:r>
                        <a:rPr lang="fr-FR" sz="1800" dirty="0">
                          <a:latin typeface="AvenirNext LT Pro MediumCn" panose="020B0606020202020204" pitchFamily="34" charset="0"/>
                        </a:rPr>
                        <a:t>Questions about the </a:t>
                      </a:r>
                      <a:r>
                        <a:rPr lang="fr-FR" sz="1800" dirty="0" err="1">
                          <a:latin typeface="AvenirNext LT Pro MediumCn" panose="020B0606020202020204" pitchFamily="34" charset="0"/>
                        </a:rPr>
                        <a:t>anodic</a:t>
                      </a:r>
                      <a:r>
                        <a:rPr lang="fr-FR" sz="1800" dirty="0">
                          <a:latin typeface="AvenirNext LT Pro MediumCn" panose="020B0606020202020204" pitchFamily="34" charset="0"/>
                        </a:rPr>
                        <a:t> </a:t>
                      </a:r>
                      <a:r>
                        <a:rPr lang="fr-FR" sz="1800" dirty="0" err="1">
                          <a:latin typeface="AvenirNext LT Pro MediumCn" panose="020B0606020202020204" pitchFamily="34" charset="0"/>
                        </a:rPr>
                        <a:t>community</a:t>
                      </a:r>
                      <a:r>
                        <a:rPr lang="fr-FR" sz="1800" dirty="0">
                          <a:latin typeface="AvenirNext LT Pro MediumCn" panose="020B0606020202020204" pitchFamily="34" charset="0"/>
                        </a:rPr>
                        <a:t>:</a:t>
                      </a:r>
                    </a:p>
                    <a:p>
                      <a:pPr algn="ctr"/>
                      <a:r>
                        <a:rPr lang="fr-FR" sz="1800" dirty="0" err="1">
                          <a:latin typeface="AvenirNext LT Pro MediumCn" panose="020B0606020202020204" pitchFamily="34" charset="0"/>
                        </a:rPr>
                        <a:t>Electrogenesis</a:t>
                      </a:r>
                      <a:r>
                        <a:rPr lang="fr-FR" sz="1800" dirty="0">
                          <a:latin typeface="AvenirNext LT Pro MediumCn" panose="020B0606020202020204" pitchFamily="34" charset="0"/>
                        </a:rPr>
                        <a:t> and </a:t>
                      </a:r>
                      <a:r>
                        <a:rPr lang="fr-FR" sz="1800" dirty="0" err="1">
                          <a:latin typeface="AvenirNext LT Pro MediumCn" panose="020B0606020202020204" pitchFamily="34" charset="0"/>
                        </a:rPr>
                        <a:t>Microbial</a:t>
                      </a:r>
                      <a:r>
                        <a:rPr lang="fr-FR" sz="1800" dirty="0">
                          <a:latin typeface="AvenirNext LT Pro MediumCn" panose="020B0606020202020204" pitchFamily="34" charset="0"/>
                        </a:rPr>
                        <a:t> Interactions </a:t>
                      </a:r>
                    </a:p>
                  </a:txBody>
                  <a:tcPr/>
                </a:tc>
                <a:extLst>
                  <a:ext uri="{0D108BD9-81ED-4DB2-BD59-A6C34878D82A}">
                    <a16:rowId xmlns:a16="http://schemas.microsoft.com/office/drawing/2014/main" val="2244647748"/>
                  </a:ext>
                </a:extLst>
              </a:tr>
              <a:tr h="5868864">
                <a:tc>
                  <a:txBody>
                    <a:bodyPr/>
                    <a:lstStyle/>
                    <a:p>
                      <a:pPr marL="285750" indent="-285750">
                        <a:buFont typeface="Courier New" panose="02070309020205020404" pitchFamily="49" charset="0"/>
                        <a:buChar char="o"/>
                      </a:pPr>
                      <a:r>
                        <a:rPr lang="en-US" sz="1400" dirty="0">
                          <a:latin typeface="AvenirNext LT Pro Cn" panose="020B0506020202020204" pitchFamily="34" charset="0"/>
                        </a:rPr>
                        <a:t>Besides </a:t>
                      </a:r>
                      <a:r>
                        <a:rPr lang="en-US" sz="1400" i="1" dirty="0" err="1">
                          <a:latin typeface="AvenirNext LT Pro Cn" panose="020B0506020202020204" pitchFamily="34" charset="0"/>
                        </a:rPr>
                        <a:t>Geobacter</a:t>
                      </a:r>
                      <a:r>
                        <a:rPr lang="en-US" sz="1400" dirty="0">
                          <a:latin typeface="AvenirNext LT Pro Cn" panose="020B0506020202020204" pitchFamily="34" charset="0"/>
                        </a:rPr>
                        <a:t>, what </a:t>
                      </a:r>
                      <a:r>
                        <a:rPr lang="en-US" sz="1400" b="1" dirty="0">
                          <a:latin typeface="AvenirNext LT Pro Cn" panose="020B0506020202020204" pitchFamily="34" charset="0"/>
                        </a:rPr>
                        <a:t>other electrogenic microorganisms </a:t>
                      </a:r>
                      <a:r>
                        <a:rPr lang="en-US" sz="1400" dirty="0">
                          <a:latin typeface="AvenirNext LT Pro Cn" panose="020B0506020202020204" pitchFamily="34" charset="0"/>
                        </a:rPr>
                        <a:t>are present in the system? Are there </a:t>
                      </a:r>
                      <a:r>
                        <a:rPr lang="en-US" sz="1400" b="1" dirty="0">
                          <a:latin typeface="AvenirNext LT Pro Cn" panose="020B0506020202020204" pitchFamily="34" charset="0"/>
                        </a:rPr>
                        <a:t>competitors</a:t>
                      </a:r>
                      <a:r>
                        <a:rPr lang="en-US" sz="1400" dirty="0">
                          <a:latin typeface="AvenirNext LT Pro Cn" panose="020B0506020202020204" pitchFamily="34" charset="0"/>
                        </a:rPr>
                        <a:t> of </a:t>
                      </a:r>
                      <a:r>
                        <a:rPr lang="en-US" sz="1400" i="1" dirty="0" err="1">
                          <a:latin typeface="AvenirNext LT Pro Cn" panose="020B0506020202020204" pitchFamily="34" charset="0"/>
                        </a:rPr>
                        <a:t>Geobacter</a:t>
                      </a:r>
                      <a:r>
                        <a:rPr lang="en-US" sz="1400" dirty="0">
                          <a:latin typeface="AvenirNext LT Pro Cn" panose="020B0506020202020204" pitchFamily="34" charset="0"/>
                        </a:rPr>
                        <a:t> for electron transfer to the anode?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a:t>
                      </a:r>
                      <a:r>
                        <a:rPr lang="en-US" sz="1400" b="1" dirty="0">
                          <a:latin typeface="AvenirNext LT Pro Cn" panose="020B0506020202020204" pitchFamily="34" charset="0"/>
                        </a:rPr>
                        <a:t>simple substrates </a:t>
                      </a:r>
                      <a:r>
                        <a:rPr lang="en-US" sz="1400" dirty="0">
                          <a:latin typeface="AvenirNext LT Pro Cn" panose="020B0506020202020204" pitchFamily="34" charset="0"/>
                        </a:rPr>
                        <a:t>that can generate current at the anode?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Can the </a:t>
                      </a:r>
                      <a:r>
                        <a:rPr lang="en-US" sz="1400" i="1" dirty="0" err="1">
                          <a:latin typeface="AvenirNext LT Pro Cn" panose="020B0506020202020204" pitchFamily="34" charset="0"/>
                        </a:rPr>
                        <a:t>Geobacter</a:t>
                      </a:r>
                      <a:r>
                        <a:rPr lang="en-US" sz="1400" dirty="0">
                          <a:latin typeface="AvenirNext LT Pro Cn" panose="020B0506020202020204" pitchFamily="34" charset="0"/>
                        </a:rPr>
                        <a:t> strains present in our anode use </a:t>
                      </a:r>
                      <a:r>
                        <a:rPr lang="en-US" sz="1400" b="1" dirty="0">
                          <a:latin typeface="AvenirNext LT Pro Cn" panose="020B0506020202020204" pitchFamily="34" charset="0"/>
                        </a:rPr>
                        <a:t>alternative carbon sources</a:t>
                      </a:r>
                      <a:r>
                        <a:rPr lang="en-US" sz="1400" dirty="0">
                          <a:latin typeface="AvenirNext LT Pro Cn" panose="020B0506020202020204" pitchFamily="34" charset="0"/>
                        </a:rPr>
                        <a:t> other than acetate?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Are there </a:t>
                      </a:r>
                      <a:r>
                        <a:rPr lang="en-US" sz="1400" b="1" dirty="0">
                          <a:latin typeface="AvenirNext LT Pro Cn" panose="020B0506020202020204" pitchFamily="34" charset="0"/>
                        </a:rPr>
                        <a:t>other electrogenic microorganisms </a:t>
                      </a:r>
                      <a:r>
                        <a:rPr lang="en-US" sz="1400" dirty="0">
                          <a:latin typeface="AvenirNext LT Pro Cn" panose="020B0506020202020204" pitchFamily="34" charset="0"/>
                        </a:rPr>
                        <a:t>capable of using </a:t>
                      </a:r>
                      <a:r>
                        <a:rPr lang="en-US" sz="1400" b="1" dirty="0">
                          <a:latin typeface="AvenirNext LT Pro Cn" panose="020B0506020202020204" pitchFamily="34" charset="0"/>
                        </a:rPr>
                        <a:t>VFAs</a:t>
                      </a:r>
                      <a:r>
                        <a:rPr lang="en-US" sz="1400" dirty="0">
                          <a:latin typeface="AvenirNext LT Pro Cn" panose="020B0506020202020204" pitchFamily="34" charset="0"/>
                        </a:rPr>
                        <a:t> as electron donors?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How are the microbial populations </a:t>
                      </a:r>
                      <a:r>
                        <a:rPr lang="en-US" sz="1400" b="1" dirty="0">
                          <a:latin typeface="AvenirNext LT Pro Cn" panose="020B0506020202020204" pitchFamily="34" charset="0"/>
                        </a:rPr>
                        <a:t>distributed</a:t>
                      </a:r>
                      <a:r>
                        <a:rPr lang="en-US" sz="1400" dirty="0">
                          <a:latin typeface="AvenirNext LT Pro Cn" panose="020B0506020202020204" pitchFamily="34" charset="0"/>
                        </a:rPr>
                        <a:t> across the </a:t>
                      </a:r>
                      <a:r>
                        <a:rPr lang="en-US" sz="1400" b="1" dirty="0">
                          <a:latin typeface="AvenirNext LT Pro Cn" panose="020B0506020202020204" pitchFamily="34" charset="0"/>
                        </a:rPr>
                        <a:t>three trophic levels</a:t>
                      </a:r>
                      <a:r>
                        <a:rPr lang="en-US" sz="1400" dirty="0">
                          <a:latin typeface="AvenirNext LT Pro Cn" panose="020B0506020202020204" pitchFamily="34" charset="0"/>
                        </a:rPr>
                        <a:t>: hydrolytic, fermentative, and electrogenic? What is the </a:t>
                      </a:r>
                      <a:r>
                        <a:rPr lang="en-US" sz="1400" b="1" dirty="0">
                          <a:latin typeface="AvenirNext LT Pro Cn" panose="020B0506020202020204" pitchFamily="34" charset="0"/>
                        </a:rPr>
                        <a:t>affiliation</a:t>
                      </a:r>
                      <a:r>
                        <a:rPr lang="en-US" sz="1400" dirty="0">
                          <a:latin typeface="AvenirNext LT Pro Cn" panose="020B0506020202020204" pitchFamily="34" charset="0"/>
                        </a:rPr>
                        <a:t> of the </a:t>
                      </a:r>
                      <a:r>
                        <a:rPr lang="en-US" sz="1400" b="1" dirty="0">
                          <a:latin typeface="AvenirNext LT Pro Cn" panose="020B0506020202020204" pitchFamily="34" charset="0"/>
                        </a:rPr>
                        <a:t>dominant</a:t>
                      </a:r>
                      <a:r>
                        <a:rPr lang="en-US" sz="1400" dirty="0">
                          <a:latin typeface="AvenirNext LT Pro Cn" panose="020B0506020202020204" pitchFamily="34" charset="0"/>
                        </a:rPr>
                        <a:t> microbial populations with these three trophic levels? How do </a:t>
                      </a:r>
                      <a:r>
                        <a:rPr lang="en-US" sz="1400" b="1" dirty="0">
                          <a:latin typeface="AvenirNext LT Pro Cn" panose="020B0506020202020204" pitchFamily="34" charset="0"/>
                        </a:rPr>
                        <a:t>hydrolytic</a:t>
                      </a:r>
                      <a:r>
                        <a:rPr lang="en-US" sz="1400" dirty="0">
                          <a:latin typeface="AvenirNext LT Pro Cn" panose="020B0506020202020204" pitchFamily="34" charset="0"/>
                        </a:rPr>
                        <a:t> and </a:t>
                      </a:r>
                      <a:r>
                        <a:rPr lang="en-US" sz="1400" b="1" dirty="0">
                          <a:latin typeface="AvenirNext LT Pro Cn" panose="020B0506020202020204" pitchFamily="34" charset="0"/>
                        </a:rPr>
                        <a:t>fermentative</a:t>
                      </a:r>
                      <a:r>
                        <a:rPr lang="en-US" sz="1400" dirty="0">
                          <a:latin typeface="AvenirNext LT Pro Cn" panose="020B0506020202020204" pitchFamily="34" charset="0"/>
                        </a:rPr>
                        <a:t> populations contribute to electrogenesis by providing substrates for </a:t>
                      </a:r>
                      <a:r>
                        <a:rPr lang="en-US" sz="1400" dirty="0" err="1">
                          <a:latin typeface="AvenirNext LT Pro Cn" panose="020B0506020202020204" pitchFamily="34" charset="0"/>
                        </a:rPr>
                        <a:t>electrogens</a:t>
                      </a:r>
                      <a:r>
                        <a:rPr lang="en-US" sz="1400" dirty="0">
                          <a:latin typeface="AvenirNext LT Pro Cn" panose="020B0506020202020204" pitchFamily="34" charset="0"/>
                        </a:rPr>
                        <a:t>?</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Are there specific microbial candidates for the production of </a:t>
                      </a:r>
                      <a:r>
                        <a:rPr lang="en-US" sz="1400" b="1" dirty="0">
                          <a:latin typeface="AvenirNext LT Pro Cn" panose="020B0506020202020204" pitchFamily="34" charset="0"/>
                        </a:rPr>
                        <a:t>exopolymers</a:t>
                      </a:r>
                      <a:r>
                        <a:rPr lang="en-US" sz="1400" dirty="0">
                          <a:latin typeface="AvenirNext LT Pro Cn" panose="020B0506020202020204" pitchFamily="34" charset="0"/>
                        </a:rPr>
                        <a:t> that contribute to </a:t>
                      </a:r>
                      <a:r>
                        <a:rPr lang="en-US" sz="1400" b="1" dirty="0">
                          <a:latin typeface="AvenirNext LT Pro Cn" panose="020B0506020202020204" pitchFamily="34" charset="0"/>
                        </a:rPr>
                        <a:t>biofilm formation </a:t>
                      </a:r>
                      <a:r>
                        <a:rPr lang="en-US" sz="1400" dirty="0">
                          <a:latin typeface="AvenirNext LT Pro Cn" panose="020B0506020202020204" pitchFamily="34" charset="0"/>
                        </a:rPr>
                        <a:t>on the anode?</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potential </a:t>
                      </a:r>
                      <a:r>
                        <a:rPr lang="en-US" sz="1400" b="1" dirty="0">
                          <a:latin typeface="AvenirNext LT Pro Cn" panose="020B0506020202020204" pitchFamily="34" charset="0"/>
                        </a:rPr>
                        <a:t>syntrophic interactions </a:t>
                      </a:r>
                      <a:r>
                        <a:rPr lang="en-US" sz="1400" dirty="0">
                          <a:latin typeface="AvenirNext LT Pro Cn" panose="020B0506020202020204" pitchFamily="34" charset="0"/>
                        </a:rPr>
                        <a:t>among the microbial populations that enhance current production?</a:t>
                      </a:r>
                      <a:endParaRPr lang="fr-FR" sz="1400" dirty="0">
                        <a:latin typeface="AvenirNext LT Pro Cn" panose="020B0506020202020204" pitchFamily="34" charset="0"/>
                      </a:endParaRPr>
                    </a:p>
                  </a:txBody>
                  <a:tcPr/>
                </a:tc>
                <a:extLst>
                  <a:ext uri="{0D108BD9-81ED-4DB2-BD59-A6C34878D82A}">
                    <a16:rowId xmlns:a16="http://schemas.microsoft.com/office/drawing/2014/main" val="1142940988"/>
                  </a:ext>
                </a:extLst>
              </a:tr>
            </a:tbl>
          </a:graphicData>
        </a:graphic>
      </p:graphicFrame>
      <p:pic>
        <p:nvPicPr>
          <p:cNvPr id="4" name="Image 3">
            <a:extLst>
              <a:ext uri="{FF2B5EF4-FFF2-40B4-BE49-F238E27FC236}">
                <a16:creationId xmlns:a16="http://schemas.microsoft.com/office/drawing/2014/main" id="{97DAE2DC-7D06-4B72-91CB-DE92684B1E13}"/>
              </a:ext>
            </a:extLst>
          </p:cNvPr>
          <p:cNvPicPr>
            <a:picLocks noChangeAspect="1"/>
          </p:cNvPicPr>
          <p:nvPr/>
        </p:nvPicPr>
        <p:blipFill rotWithShape="1">
          <a:blip r:embed="rId3">
            <a:extLst>
              <a:ext uri="{28A0092B-C50C-407E-A947-70E740481C1C}">
                <a14:useLocalDpi xmlns:a14="http://schemas.microsoft.com/office/drawing/2010/main" val="0"/>
              </a:ext>
            </a:extLst>
          </a:blip>
          <a:srcRect l="10647" r="57975"/>
          <a:stretch/>
        </p:blipFill>
        <p:spPr>
          <a:xfrm>
            <a:off x="5104434" y="228599"/>
            <a:ext cx="2869206" cy="6400800"/>
          </a:xfrm>
          <a:prstGeom prst="rect">
            <a:avLst/>
          </a:prstGeom>
        </p:spPr>
      </p:pic>
    </p:spTree>
    <p:extLst>
      <p:ext uri="{BB962C8B-B14F-4D97-AF65-F5344CB8AC3E}">
        <p14:creationId xmlns:p14="http://schemas.microsoft.com/office/powerpoint/2010/main" val="307452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4">
            <a:extLst>
              <a:ext uri="{FF2B5EF4-FFF2-40B4-BE49-F238E27FC236}">
                <a16:creationId xmlns:a16="http://schemas.microsoft.com/office/drawing/2014/main" id="{1B467F87-9925-4B45-8169-220214D6C5E5}"/>
              </a:ext>
            </a:extLst>
          </p:cNvPr>
          <p:cNvGraphicFramePr>
            <a:graphicFrameLocks noGrp="1"/>
          </p:cNvGraphicFramePr>
          <p:nvPr>
            <p:extLst>
              <p:ext uri="{D42A27DB-BD31-4B8C-83A1-F6EECF244321}">
                <p14:modId xmlns:p14="http://schemas.microsoft.com/office/powerpoint/2010/main" val="1637635802"/>
              </p:ext>
            </p:extLst>
          </p:nvPr>
        </p:nvGraphicFramePr>
        <p:xfrm>
          <a:off x="4686431" y="2"/>
          <a:ext cx="4457569" cy="6857998"/>
        </p:xfrm>
        <a:graphic>
          <a:graphicData uri="http://schemas.openxmlformats.org/drawingml/2006/table">
            <a:tbl>
              <a:tblPr firstRow="1" bandRow="1">
                <a:tableStyleId>{5C22544A-7EE6-4342-B048-85BDC9FD1C3A}</a:tableStyleId>
              </a:tblPr>
              <a:tblGrid>
                <a:gridCol w="4457569">
                  <a:extLst>
                    <a:ext uri="{9D8B030D-6E8A-4147-A177-3AD203B41FA5}">
                      <a16:colId xmlns:a16="http://schemas.microsoft.com/office/drawing/2014/main" val="2158602960"/>
                    </a:ext>
                  </a:extLst>
                </a:gridCol>
              </a:tblGrid>
              <a:tr h="989134">
                <a:tc>
                  <a:txBody>
                    <a:bodyPr/>
                    <a:lstStyle/>
                    <a:p>
                      <a:pPr algn="ctr"/>
                      <a:r>
                        <a:rPr lang="fr-FR" sz="1800" dirty="0">
                          <a:latin typeface="AvenirNext LT Pro MediumCn" panose="020B0606020202020204" pitchFamily="34" charset="0"/>
                        </a:rPr>
                        <a:t>Questions about the </a:t>
                      </a:r>
                      <a:r>
                        <a:rPr lang="fr-FR" sz="1800" dirty="0" err="1">
                          <a:latin typeface="AvenirNext LT Pro MediumCn" panose="020B0606020202020204" pitchFamily="34" charset="0"/>
                        </a:rPr>
                        <a:t>cathodic</a:t>
                      </a:r>
                      <a:r>
                        <a:rPr lang="fr-FR" sz="1800" dirty="0">
                          <a:latin typeface="AvenirNext LT Pro MediumCn" panose="020B0606020202020204" pitchFamily="34" charset="0"/>
                        </a:rPr>
                        <a:t> </a:t>
                      </a:r>
                      <a:r>
                        <a:rPr lang="fr-FR" sz="1800" dirty="0" err="1">
                          <a:latin typeface="AvenirNext LT Pro MediumCn" panose="020B0606020202020204" pitchFamily="34" charset="0"/>
                        </a:rPr>
                        <a:t>community</a:t>
                      </a:r>
                      <a:r>
                        <a:rPr lang="fr-FR" sz="1800" dirty="0">
                          <a:latin typeface="AvenirNext LT Pro MediumCn" panose="020B0606020202020204" pitchFamily="34" charset="0"/>
                        </a:rPr>
                        <a:t>: </a:t>
                      </a:r>
                      <a:br>
                        <a:rPr lang="fr-FR" sz="1800" dirty="0">
                          <a:latin typeface="AvenirNext LT Pro MediumCn" panose="020B0606020202020204" pitchFamily="34" charset="0"/>
                        </a:rPr>
                      </a:br>
                      <a:r>
                        <a:rPr lang="fr-FR" sz="1800" dirty="0" err="1">
                          <a:latin typeface="AvenirNext LT Pro MediumCn" panose="020B0606020202020204" pitchFamily="34" charset="0"/>
                        </a:rPr>
                        <a:t>Homoacetogenesis</a:t>
                      </a:r>
                      <a:r>
                        <a:rPr lang="fr-FR" sz="1800" dirty="0">
                          <a:latin typeface="AvenirNext LT Pro MediumCn" panose="020B0606020202020204" pitchFamily="34" charset="0"/>
                        </a:rPr>
                        <a:t> and CO2 Reduction </a:t>
                      </a:r>
                      <a:r>
                        <a:rPr lang="fr-FR" sz="1800" dirty="0" err="1">
                          <a:latin typeface="AvenirNext LT Pro MediumCn" panose="020B0606020202020204" pitchFamily="34" charset="0"/>
                        </a:rPr>
                        <a:t>Pathways</a:t>
                      </a:r>
                      <a:endParaRPr lang="fr-FR" sz="1800" dirty="0">
                        <a:latin typeface="AvenirNext LT Pro MediumCn" panose="020B0606020202020204" pitchFamily="34" charset="0"/>
                      </a:endParaRPr>
                    </a:p>
                  </a:txBody>
                  <a:tcPr/>
                </a:tc>
                <a:extLst>
                  <a:ext uri="{0D108BD9-81ED-4DB2-BD59-A6C34878D82A}">
                    <a16:rowId xmlns:a16="http://schemas.microsoft.com/office/drawing/2014/main" val="2244647748"/>
                  </a:ext>
                </a:extLst>
              </a:tr>
              <a:tr h="5868864">
                <a:tc>
                  <a:txBody>
                    <a:bodyPr/>
                    <a:lstStyle/>
                    <a:p>
                      <a:pPr marL="285750" indent="-285750">
                        <a:buFont typeface="Courier New" panose="02070309020205020404" pitchFamily="49" charset="0"/>
                        <a:buChar char="o"/>
                      </a:pPr>
                      <a:r>
                        <a:rPr lang="en-US" sz="1400" dirty="0">
                          <a:latin typeface="AvenirNext LT Pro Cn" panose="020B0506020202020204" pitchFamily="34" charset="0"/>
                        </a:rPr>
                        <a:t>Which </a:t>
                      </a:r>
                      <a:r>
                        <a:rPr lang="en-US" sz="1400" b="1" dirty="0" err="1">
                          <a:latin typeface="AvenirNext LT Pro Cn" panose="020B0506020202020204" pitchFamily="34" charset="0"/>
                        </a:rPr>
                        <a:t>homoacetogenic</a:t>
                      </a:r>
                      <a:r>
                        <a:rPr lang="en-US" sz="1400" dirty="0">
                          <a:latin typeface="AvenirNext LT Pro Cn" panose="020B0506020202020204" pitchFamily="34" charset="0"/>
                        </a:rPr>
                        <a:t> microorganisms are responsible for acetate production from CO₂ in the system? What </a:t>
                      </a:r>
                      <a:r>
                        <a:rPr lang="en-US" sz="1400" b="1" dirty="0">
                          <a:latin typeface="AvenirNext LT Pro Cn" panose="020B0506020202020204" pitchFamily="34" charset="0"/>
                        </a:rPr>
                        <a:t>metabolic pathways </a:t>
                      </a:r>
                      <a:r>
                        <a:rPr lang="en-US" sz="1400" dirty="0">
                          <a:latin typeface="AvenirNext LT Pro Cn" panose="020B0506020202020204" pitchFamily="34" charset="0"/>
                        </a:rPr>
                        <a:t>are involved in acetate production from CO₂? And for the others VFAs?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Can the microbial community produce </a:t>
                      </a:r>
                      <a:r>
                        <a:rPr lang="en-US" sz="1400" b="1" dirty="0">
                          <a:latin typeface="AvenirNext LT Pro Cn" panose="020B0506020202020204" pitchFamily="34" charset="0"/>
                        </a:rPr>
                        <a:t>all volatile fatty acids </a:t>
                      </a:r>
                      <a:r>
                        <a:rPr lang="en-US" sz="1400" dirty="0">
                          <a:latin typeface="AvenirNext LT Pro Cn" panose="020B0506020202020204" pitchFamily="34" charset="0"/>
                        </a:rPr>
                        <a:t>(VFAs) from CO₂, and if so, through which pathways?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is the role of </a:t>
                      </a:r>
                      <a:r>
                        <a:rPr lang="en-US" sz="1400" b="1" dirty="0">
                          <a:latin typeface="AvenirNext LT Pro Cn" panose="020B0506020202020204" pitchFamily="34" charset="0"/>
                        </a:rPr>
                        <a:t>H₂</a:t>
                      </a:r>
                      <a:r>
                        <a:rPr lang="en-US" sz="1400" dirty="0">
                          <a:latin typeface="AvenirNext LT Pro Cn" panose="020B0506020202020204" pitchFamily="34" charset="0"/>
                        </a:rPr>
                        <a:t> in </a:t>
                      </a:r>
                      <a:r>
                        <a:rPr lang="en-US" sz="1400" b="1" dirty="0">
                          <a:latin typeface="AvenirNext LT Pro Cn" panose="020B0506020202020204" pitchFamily="34" charset="0"/>
                        </a:rPr>
                        <a:t>electron transfer </a:t>
                      </a:r>
                      <a:r>
                        <a:rPr lang="en-US" sz="1400" dirty="0">
                          <a:latin typeface="AvenirNext LT Pro Cn" panose="020B0506020202020204" pitchFamily="34" charset="0"/>
                        </a:rPr>
                        <a:t>and CO₂ reduction?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Is there evidence of </a:t>
                      </a:r>
                      <a:r>
                        <a:rPr lang="en-US" sz="1400" b="1" dirty="0">
                          <a:latin typeface="AvenirNext LT Pro Cn" panose="020B0506020202020204" pitchFamily="34" charset="0"/>
                        </a:rPr>
                        <a:t>direct</a:t>
                      </a:r>
                      <a:r>
                        <a:rPr lang="en-US" sz="1400" dirty="0">
                          <a:latin typeface="AvenirNext LT Pro Cn" panose="020B0506020202020204" pitchFamily="34" charset="0"/>
                        </a:rPr>
                        <a:t> or </a:t>
                      </a:r>
                      <a:r>
                        <a:rPr lang="en-US" sz="1400" b="1" dirty="0">
                          <a:latin typeface="AvenirNext LT Pro Cn" panose="020B0506020202020204" pitchFamily="34" charset="0"/>
                        </a:rPr>
                        <a:t>indirect electron transfer </a:t>
                      </a:r>
                      <a:r>
                        <a:rPr lang="en-US" sz="1400" dirty="0">
                          <a:latin typeface="AvenirNext LT Pro Cn" panose="020B0506020202020204" pitchFamily="34" charset="0"/>
                        </a:rPr>
                        <a:t>at the cathode? Does CO₂ reduction occur via </a:t>
                      </a:r>
                      <a:r>
                        <a:rPr lang="en-US" sz="1400" b="1" dirty="0">
                          <a:latin typeface="AvenirNext LT Pro Cn" panose="020B0506020202020204" pitchFamily="34" charset="0"/>
                        </a:rPr>
                        <a:t>hydrogen-mediated pathways</a:t>
                      </a:r>
                      <a:r>
                        <a:rPr lang="en-US" sz="1400" dirty="0">
                          <a:latin typeface="AvenirNext LT Pro Cn" panose="020B0506020202020204" pitchFamily="34" charset="0"/>
                        </a:rPr>
                        <a:t>, or are there </a:t>
                      </a:r>
                      <a:r>
                        <a:rPr lang="en-US" sz="1400" b="1" dirty="0">
                          <a:latin typeface="AvenirNext LT Pro Cn" panose="020B0506020202020204" pitchFamily="34" charset="0"/>
                        </a:rPr>
                        <a:t>alternative</a:t>
                      </a:r>
                      <a:r>
                        <a:rPr lang="en-US" sz="1400" dirty="0">
                          <a:latin typeface="AvenirNext LT Pro Cn" panose="020B0506020202020204" pitchFamily="34" charset="0"/>
                        </a:rPr>
                        <a:t> indirect mechanisms?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biochemical evidence supports CO₂ reduction into </a:t>
                      </a:r>
                      <a:r>
                        <a:rPr lang="en-US" sz="1400" b="1" dirty="0" err="1">
                          <a:latin typeface="AvenirNext LT Pro Cn" panose="020B0506020202020204" pitchFamily="34" charset="0"/>
                        </a:rPr>
                        <a:t>formate</a:t>
                      </a:r>
                      <a:r>
                        <a:rPr lang="en-US" sz="1400" dirty="0">
                          <a:latin typeface="AvenirNext LT Pro Cn" panose="020B0506020202020204" pitchFamily="34" charset="0"/>
                        </a:rPr>
                        <a:t> at the cathode? What are the potential proteins secreted by the microbial community that attach to the cathode and catalyze CO₂ reduction into </a:t>
                      </a:r>
                      <a:r>
                        <a:rPr lang="en-US" sz="1400" dirty="0" err="1">
                          <a:latin typeface="AvenirNext LT Pro Cn" panose="020B0506020202020204" pitchFamily="34" charset="0"/>
                        </a:rPr>
                        <a:t>formate</a:t>
                      </a:r>
                      <a:r>
                        <a:rPr lang="en-US" sz="1400" dirty="0">
                          <a:latin typeface="AvenirNext LT Pro Cn" panose="020B0506020202020204" pitchFamily="34" charset="0"/>
                        </a:rPr>
                        <a:t>?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potential </a:t>
                      </a:r>
                      <a:r>
                        <a:rPr lang="en-US" sz="1400" b="1" dirty="0">
                          <a:latin typeface="AvenirNext LT Pro Cn" panose="020B0506020202020204" pitchFamily="34" charset="0"/>
                        </a:rPr>
                        <a:t>metabolic routes </a:t>
                      </a:r>
                      <a:r>
                        <a:rPr lang="en-US" sz="1400" dirty="0">
                          <a:latin typeface="AvenirNext LT Pro Cn" panose="020B0506020202020204" pitchFamily="34" charset="0"/>
                        </a:rPr>
                        <a:t>for direct CO₂ reduction into acetate </a:t>
                      </a:r>
                      <a:r>
                        <a:rPr lang="en-US" sz="1400" b="1" dirty="0">
                          <a:latin typeface="AvenirNext LT Pro Cn" panose="020B0506020202020204" pitchFamily="34" charset="0"/>
                        </a:rPr>
                        <a:t>without an intermediate </a:t>
                      </a:r>
                      <a:r>
                        <a:rPr lang="en-US" sz="1400" dirty="0">
                          <a:latin typeface="AvenirNext LT Pro Cn" panose="020B0506020202020204" pitchFamily="34" charset="0"/>
                        </a:rPr>
                        <a:t>like </a:t>
                      </a:r>
                      <a:r>
                        <a:rPr lang="en-US" sz="1400" dirty="0" err="1">
                          <a:latin typeface="AvenirNext LT Pro Cn" panose="020B0506020202020204" pitchFamily="34" charset="0"/>
                        </a:rPr>
                        <a:t>formate</a:t>
                      </a:r>
                      <a:r>
                        <a:rPr lang="en-US" sz="1400" dirty="0">
                          <a:latin typeface="AvenirNext LT Pro Cn" panose="020B0506020202020204" pitchFamily="34" charset="0"/>
                        </a:rPr>
                        <a:t>?</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How do cathodic microbial populations </a:t>
                      </a:r>
                      <a:r>
                        <a:rPr lang="en-US" sz="1400" b="1" dirty="0">
                          <a:latin typeface="AvenirNext LT Pro Cn" panose="020B0506020202020204" pitchFamily="34" charset="0"/>
                        </a:rPr>
                        <a:t>interact metabolically </a:t>
                      </a:r>
                      <a:r>
                        <a:rPr lang="en-US" sz="1400" dirty="0">
                          <a:latin typeface="AvenirNext LT Pro Cn" panose="020B0506020202020204" pitchFamily="34" charset="0"/>
                        </a:rPr>
                        <a:t>to facilitate CO₂ reduction and homoacetogenesis?</a:t>
                      </a:r>
                    </a:p>
                    <a:p>
                      <a:pPr marL="285750" indent="-285750">
                        <a:buFont typeface="Courier New" panose="02070309020205020404" pitchFamily="49" charset="0"/>
                        <a:buChar char="o"/>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How propionate is produced through acetate? </a:t>
                      </a:r>
                      <a:endParaRPr lang="fr-FR" sz="1400" dirty="0">
                        <a:latin typeface="AvenirNext LT Pro Cn" panose="020B0506020202020204" pitchFamily="34" charset="0"/>
                      </a:endParaRPr>
                    </a:p>
                  </a:txBody>
                  <a:tcPr/>
                </a:tc>
                <a:extLst>
                  <a:ext uri="{0D108BD9-81ED-4DB2-BD59-A6C34878D82A}">
                    <a16:rowId xmlns:a16="http://schemas.microsoft.com/office/drawing/2014/main" val="1142940988"/>
                  </a:ext>
                </a:extLst>
              </a:tr>
            </a:tbl>
          </a:graphicData>
        </a:graphic>
      </p:graphicFrame>
      <p:pic>
        <p:nvPicPr>
          <p:cNvPr id="4" name="Image 3">
            <a:extLst>
              <a:ext uri="{FF2B5EF4-FFF2-40B4-BE49-F238E27FC236}">
                <a16:creationId xmlns:a16="http://schemas.microsoft.com/office/drawing/2014/main" id="{5EFF1D13-4264-4FC5-82A3-9E3F9A00791C}"/>
              </a:ext>
            </a:extLst>
          </p:cNvPr>
          <p:cNvPicPr>
            <a:picLocks noChangeAspect="1"/>
          </p:cNvPicPr>
          <p:nvPr/>
        </p:nvPicPr>
        <p:blipFill rotWithShape="1">
          <a:blip r:embed="rId3">
            <a:extLst>
              <a:ext uri="{28A0092B-C50C-407E-A947-70E740481C1C}">
                <a14:useLocalDpi xmlns:a14="http://schemas.microsoft.com/office/drawing/2010/main" val="0"/>
              </a:ext>
            </a:extLst>
          </a:blip>
          <a:srcRect l="53418" t="10669" r="15063" b="5605"/>
          <a:stretch/>
        </p:blipFill>
        <p:spPr>
          <a:xfrm>
            <a:off x="1192192" y="749460"/>
            <a:ext cx="2882096" cy="5359079"/>
          </a:xfrm>
          <a:prstGeom prst="rect">
            <a:avLst/>
          </a:prstGeom>
        </p:spPr>
      </p:pic>
    </p:spTree>
    <p:extLst>
      <p:ext uri="{BB962C8B-B14F-4D97-AF65-F5344CB8AC3E}">
        <p14:creationId xmlns:p14="http://schemas.microsoft.com/office/powerpoint/2010/main" val="378017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656DDC33-2354-4D22-98C7-F34728EA77B2}"/>
              </a:ext>
            </a:extLst>
          </p:cNvPr>
          <p:cNvSpPr>
            <a:spLocks noGrp="1"/>
          </p:cNvSpPr>
          <p:nvPr>
            <p:ph type="body" idx="1"/>
          </p:nvPr>
        </p:nvSpPr>
        <p:spPr>
          <a:xfrm>
            <a:off x="602079" y="1101145"/>
            <a:ext cx="5627268" cy="859371"/>
          </a:xfrm>
        </p:spPr>
        <p:txBody>
          <a:bodyPr/>
          <a:lstStyle/>
          <a:p>
            <a:r>
              <a:rPr lang="en-US" sz="1800" dirty="0"/>
              <a:t>"Optimization of the metabolic network of an electrochemically assisted microbial community for the organic waste biorefinery" (2023-2027)</a:t>
            </a:r>
          </a:p>
        </p:txBody>
      </p:sp>
      <p:pic>
        <p:nvPicPr>
          <p:cNvPr id="7" name="Image 6">
            <a:extLst>
              <a:ext uri="{FF2B5EF4-FFF2-40B4-BE49-F238E27FC236}">
                <a16:creationId xmlns:a16="http://schemas.microsoft.com/office/drawing/2014/main" id="{DB767755-6001-42E6-A9BF-46EDAABEC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9502" y="846090"/>
            <a:ext cx="1488883" cy="1461140"/>
          </a:xfrm>
          <a:prstGeom prst="rect">
            <a:avLst/>
          </a:prstGeom>
        </p:spPr>
      </p:pic>
      <p:grpSp>
        <p:nvGrpSpPr>
          <p:cNvPr id="2" name="Groupe 1">
            <a:extLst>
              <a:ext uri="{FF2B5EF4-FFF2-40B4-BE49-F238E27FC236}">
                <a16:creationId xmlns:a16="http://schemas.microsoft.com/office/drawing/2014/main" id="{E33E1BEF-F583-4577-9AE0-B4FEA1C76CF0}"/>
              </a:ext>
            </a:extLst>
          </p:cNvPr>
          <p:cNvGrpSpPr/>
          <p:nvPr/>
        </p:nvGrpSpPr>
        <p:grpSpPr>
          <a:xfrm>
            <a:off x="2464252" y="2452038"/>
            <a:ext cx="4512179" cy="4228271"/>
            <a:chOff x="2464249" y="2452037"/>
            <a:chExt cx="4512179" cy="4228270"/>
          </a:xfrm>
        </p:grpSpPr>
        <p:grpSp>
          <p:nvGrpSpPr>
            <p:cNvPr id="15" name="Groupe 14">
              <a:extLst>
                <a:ext uri="{FF2B5EF4-FFF2-40B4-BE49-F238E27FC236}">
                  <a16:creationId xmlns:a16="http://schemas.microsoft.com/office/drawing/2014/main" id="{0E963CF2-F30D-4B9B-81AB-7F17D3FAA3C8}"/>
                </a:ext>
              </a:extLst>
            </p:cNvPr>
            <p:cNvGrpSpPr/>
            <p:nvPr/>
          </p:nvGrpSpPr>
          <p:grpSpPr>
            <a:xfrm>
              <a:off x="2464249" y="2452037"/>
              <a:ext cx="4512179" cy="4228270"/>
              <a:chOff x="23130533" y="5059720"/>
              <a:chExt cx="6799073" cy="6286720"/>
            </a:xfrm>
          </p:grpSpPr>
          <p:pic>
            <p:nvPicPr>
              <p:cNvPr id="17" name="Image 16">
                <a:extLst>
                  <a:ext uri="{FF2B5EF4-FFF2-40B4-BE49-F238E27FC236}">
                    <a16:creationId xmlns:a16="http://schemas.microsoft.com/office/drawing/2014/main" id="{F7F02ACB-F372-434A-99AC-F81E8264B61F}"/>
                  </a:ext>
                </a:extLst>
              </p:cNvPr>
              <p:cNvPicPr>
                <a:picLocks noChangeAspect="1"/>
              </p:cNvPicPr>
              <p:nvPr/>
            </p:nvPicPr>
            <p:blipFill>
              <a:blip r:embed="rId4"/>
              <a:stretch>
                <a:fillRect/>
              </a:stretch>
            </p:blipFill>
            <p:spPr>
              <a:xfrm>
                <a:off x="24168876" y="5059720"/>
                <a:ext cx="3687251" cy="2455561"/>
              </a:xfrm>
              <a:prstGeom prst="rect">
                <a:avLst/>
              </a:prstGeom>
              <a:effectLst/>
            </p:spPr>
          </p:pic>
          <p:pic>
            <p:nvPicPr>
              <p:cNvPr id="18" name="Image 17">
                <a:extLst>
                  <a:ext uri="{FF2B5EF4-FFF2-40B4-BE49-F238E27FC236}">
                    <a16:creationId xmlns:a16="http://schemas.microsoft.com/office/drawing/2014/main" id="{3171D334-71CF-47D0-A253-7A168DC129A7}"/>
                  </a:ext>
                </a:extLst>
              </p:cNvPr>
              <p:cNvPicPr>
                <a:picLocks noChangeAspect="1"/>
              </p:cNvPicPr>
              <p:nvPr/>
            </p:nvPicPr>
            <p:blipFill rotWithShape="1">
              <a:blip r:embed="rId5"/>
              <a:srcRect l="1523" t="-974" r="-12526" b="-28035"/>
              <a:stretch/>
            </p:blipFill>
            <p:spPr>
              <a:xfrm>
                <a:off x="24201626" y="8570517"/>
                <a:ext cx="3215218" cy="2775923"/>
              </a:xfrm>
              <a:prstGeom prst="flowChartMultidocument">
                <a:avLst/>
              </a:prstGeom>
              <a:effectLst>
                <a:outerShdw blurRad="50800" dist="50800" dir="5400000" algn="ctr" rotWithShape="0">
                  <a:schemeClr val="bg1"/>
                </a:outerShdw>
              </a:effectLst>
            </p:spPr>
          </p:pic>
          <p:cxnSp>
            <p:nvCxnSpPr>
              <p:cNvPr id="19" name="Connecteur droit avec flèche 18">
                <a:extLst>
                  <a:ext uri="{FF2B5EF4-FFF2-40B4-BE49-F238E27FC236}">
                    <a16:creationId xmlns:a16="http://schemas.microsoft.com/office/drawing/2014/main" id="{56C3E0E0-30B8-442B-BAAA-B21E7C854A95}"/>
                  </a:ext>
                </a:extLst>
              </p:cNvPr>
              <p:cNvCxnSpPr>
                <a:cxnSpLocks/>
              </p:cNvCxnSpPr>
              <p:nvPr/>
            </p:nvCxnSpPr>
            <p:spPr>
              <a:xfrm>
                <a:off x="26748292" y="7216670"/>
                <a:ext cx="0" cy="1888389"/>
              </a:xfrm>
              <a:prstGeom prst="straightConnector1">
                <a:avLst/>
              </a:prstGeom>
              <a:ln w="76200">
                <a:solidFill>
                  <a:srgbClr val="466C76"/>
                </a:solidFill>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1A5E6C27-72B5-4D7B-ADC9-D6388FCD783E}"/>
                  </a:ext>
                </a:extLst>
              </p:cNvPr>
              <p:cNvSpPr txBox="1"/>
              <p:nvPr/>
            </p:nvSpPr>
            <p:spPr>
              <a:xfrm>
                <a:off x="27339098" y="6882272"/>
                <a:ext cx="2141890" cy="503372"/>
              </a:xfrm>
              <a:prstGeom prst="rect">
                <a:avLst/>
              </a:prstGeom>
              <a:noFill/>
            </p:spPr>
            <p:txBody>
              <a:bodyPr wrap="square" rtlCol="0">
                <a:spAutoFit/>
              </a:bodyPr>
              <a:lstStyle/>
              <a:p>
                <a:r>
                  <a:rPr lang="fr-FR" sz="1600" dirty="0" err="1">
                    <a:solidFill>
                      <a:srgbClr val="466C76"/>
                    </a:solidFill>
                  </a:rPr>
                  <a:t>Biowaste</a:t>
                </a:r>
                <a:endParaRPr lang="fr-FR" sz="1600" dirty="0">
                  <a:solidFill>
                    <a:srgbClr val="466C76"/>
                  </a:solidFill>
                </a:endParaRPr>
              </a:p>
            </p:txBody>
          </p:sp>
          <p:sp>
            <p:nvSpPr>
              <p:cNvPr id="21" name="ZoneTexte 20">
                <a:extLst>
                  <a:ext uri="{FF2B5EF4-FFF2-40B4-BE49-F238E27FC236}">
                    <a16:creationId xmlns:a16="http://schemas.microsoft.com/office/drawing/2014/main" id="{E38E8F19-5B48-448F-9BA9-567394265765}"/>
                  </a:ext>
                </a:extLst>
              </p:cNvPr>
              <p:cNvSpPr txBox="1"/>
              <p:nvPr/>
            </p:nvSpPr>
            <p:spPr>
              <a:xfrm>
                <a:off x="27102191" y="9590454"/>
                <a:ext cx="2827415" cy="777939"/>
              </a:xfrm>
              <a:prstGeom prst="rect">
                <a:avLst/>
              </a:prstGeom>
              <a:noFill/>
            </p:spPr>
            <p:txBody>
              <a:bodyPr wrap="square" rtlCol="0">
                <a:spAutoFit/>
              </a:bodyPr>
              <a:lstStyle/>
              <a:p>
                <a:r>
                  <a:rPr lang="en-US" sz="1400" dirty="0">
                    <a:solidFill>
                      <a:srgbClr val="466C76"/>
                    </a:solidFill>
                  </a:rPr>
                  <a:t>Production of high value-added molecules</a:t>
                </a:r>
                <a:endParaRPr lang="fr-FR" sz="1400" dirty="0">
                  <a:solidFill>
                    <a:srgbClr val="466C76"/>
                  </a:solidFill>
                </a:endParaRPr>
              </a:p>
            </p:txBody>
          </p:sp>
          <p:sp>
            <p:nvSpPr>
              <p:cNvPr id="22" name="ZoneTexte 21">
                <a:extLst>
                  <a:ext uri="{FF2B5EF4-FFF2-40B4-BE49-F238E27FC236}">
                    <a16:creationId xmlns:a16="http://schemas.microsoft.com/office/drawing/2014/main" id="{336B1952-3478-46C4-B1B9-8FBE0957DA9E}"/>
                  </a:ext>
                </a:extLst>
              </p:cNvPr>
              <p:cNvSpPr txBox="1"/>
              <p:nvPr/>
            </p:nvSpPr>
            <p:spPr>
              <a:xfrm>
                <a:off x="23130533" y="7522551"/>
                <a:ext cx="3434380" cy="686417"/>
              </a:xfrm>
              <a:prstGeom prst="rect">
                <a:avLst/>
              </a:prstGeom>
              <a:noFill/>
            </p:spPr>
            <p:txBody>
              <a:bodyPr wrap="square" rtlCol="0">
                <a:spAutoFit/>
              </a:bodyPr>
              <a:lstStyle/>
              <a:p>
                <a:pPr algn="r"/>
                <a:r>
                  <a:rPr lang="fr-FR" sz="1200" b="1" dirty="0">
                    <a:solidFill>
                      <a:srgbClr val="466C76"/>
                    </a:solidFill>
                  </a:rPr>
                  <a:t>ENVIRONMENTAL BIOREFINERY TECHNOLOGIES</a:t>
                </a:r>
              </a:p>
            </p:txBody>
          </p:sp>
        </p:grpSp>
        <p:sp>
          <p:nvSpPr>
            <p:cNvPr id="13" name="ZoneTexte 12">
              <a:extLst>
                <a:ext uri="{FF2B5EF4-FFF2-40B4-BE49-F238E27FC236}">
                  <a16:creationId xmlns:a16="http://schemas.microsoft.com/office/drawing/2014/main" id="{AAAE8D7B-C697-4625-91DF-F2475772C18E}"/>
                </a:ext>
              </a:extLst>
            </p:cNvPr>
            <p:cNvSpPr txBox="1"/>
            <p:nvPr/>
          </p:nvSpPr>
          <p:spPr>
            <a:xfrm>
              <a:off x="3415710" y="4026415"/>
              <a:ext cx="1922289" cy="707886"/>
            </a:xfrm>
            <a:prstGeom prst="rect">
              <a:avLst/>
            </a:prstGeom>
            <a:noFill/>
          </p:spPr>
          <p:txBody>
            <a:bodyPr wrap="square" rtlCol="0">
              <a:spAutoFit/>
            </a:bodyPr>
            <a:lstStyle/>
            <a:p>
              <a:pPr algn="r"/>
              <a:r>
                <a:rPr lang="fr-FR" sz="4000" b="1" dirty="0">
                  <a:solidFill>
                    <a:srgbClr val="FE673E"/>
                  </a:solidFill>
                </a:rPr>
                <a:t>?</a:t>
              </a:r>
            </a:p>
          </p:txBody>
        </p:sp>
      </p:grpSp>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Presentation of the </a:t>
            </a:r>
            <a:r>
              <a:rPr lang="en-US" sz="2400" b="1" dirty="0" err="1">
                <a:latin typeface="AvenirNext LT Pro Cn" panose="020B0506020202020204" pitchFamily="34" charset="0"/>
              </a:rPr>
              <a:t>ElectroMIC</a:t>
            </a:r>
            <a:r>
              <a:rPr lang="en-US" sz="2400" dirty="0">
                <a:latin typeface="AvenirNext LT Pro Cn" panose="020B0506020202020204" pitchFamily="34" charset="0"/>
              </a:rPr>
              <a:t> project ANR-22-PEBB-0005</a:t>
            </a:r>
            <a:endParaRPr lang="fr-FR" sz="2400" dirty="0">
              <a:latin typeface="AvenirNext LT Pro Cn" panose="020B0506020202020204" pitchFamily="34" charset="0"/>
            </a:endParaRPr>
          </a:p>
        </p:txBody>
      </p:sp>
    </p:spTree>
    <p:extLst>
      <p:ext uri="{BB962C8B-B14F-4D97-AF65-F5344CB8AC3E}">
        <p14:creationId xmlns:p14="http://schemas.microsoft.com/office/powerpoint/2010/main" val="10702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e 46">
            <a:extLst>
              <a:ext uri="{FF2B5EF4-FFF2-40B4-BE49-F238E27FC236}">
                <a16:creationId xmlns:a16="http://schemas.microsoft.com/office/drawing/2014/main" id="{37B74FDE-84DB-F787-D870-9AEB023F0C34}"/>
              </a:ext>
            </a:extLst>
          </p:cNvPr>
          <p:cNvGrpSpPr/>
          <p:nvPr/>
        </p:nvGrpSpPr>
        <p:grpSpPr>
          <a:xfrm>
            <a:off x="235295" y="2080216"/>
            <a:ext cx="3607500" cy="3676639"/>
            <a:chOff x="2482916" y="2346509"/>
            <a:chExt cx="4882782" cy="4162839"/>
          </a:xfrm>
        </p:grpSpPr>
        <p:pic>
          <p:nvPicPr>
            <p:cNvPr id="48" name="Image 47" descr="Une image contenant dessin, texte, illustration, conception&#10;&#10;Description générée automatiquement">
              <a:extLst>
                <a:ext uri="{FF2B5EF4-FFF2-40B4-BE49-F238E27FC236}">
                  <a16:creationId xmlns:a16="http://schemas.microsoft.com/office/drawing/2014/main" id="{270BA7CE-0CFB-F90A-9386-E50BD1736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916" y="2346509"/>
              <a:ext cx="4882782" cy="4162839"/>
            </a:xfrm>
            <a:prstGeom prst="rect">
              <a:avLst/>
            </a:prstGeom>
          </p:spPr>
        </p:pic>
        <p:sp>
          <p:nvSpPr>
            <p:cNvPr id="49" name="Ellipse 48">
              <a:extLst>
                <a:ext uri="{FF2B5EF4-FFF2-40B4-BE49-F238E27FC236}">
                  <a16:creationId xmlns:a16="http://schemas.microsoft.com/office/drawing/2014/main" id="{4B28E249-3239-BB91-7EF8-682EC0488508}"/>
                </a:ext>
              </a:extLst>
            </p:cNvPr>
            <p:cNvSpPr/>
            <p:nvPr/>
          </p:nvSpPr>
          <p:spPr>
            <a:xfrm rot="18494130">
              <a:off x="2427249" y="4376058"/>
              <a:ext cx="936246" cy="31251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a:p>
          </p:txBody>
        </p:sp>
      </p:grpSp>
      <p:sp>
        <p:nvSpPr>
          <p:cNvPr id="5" name="Espace réservé du texte 4">
            <a:extLst>
              <a:ext uri="{FF2B5EF4-FFF2-40B4-BE49-F238E27FC236}">
                <a16:creationId xmlns:a16="http://schemas.microsoft.com/office/drawing/2014/main" id="{656DDC33-2354-4D22-98C7-F34728EA77B2}"/>
              </a:ext>
            </a:extLst>
          </p:cNvPr>
          <p:cNvSpPr>
            <a:spLocks noGrp="1"/>
          </p:cNvSpPr>
          <p:nvPr>
            <p:ph type="body" idx="1"/>
          </p:nvPr>
        </p:nvSpPr>
        <p:spPr>
          <a:xfrm>
            <a:off x="602079" y="1101145"/>
            <a:ext cx="5627268" cy="859371"/>
          </a:xfrm>
        </p:spPr>
        <p:txBody>
          <a:bodyPr/>
          <a:lstStyle/>
          <a:p>
            <a:r>
              <a:rPr lang="en-US" sz="1800" dirty="0"/>
              <a:t>"Optimization of the metabolic network of an electrochemically assisted microbial community for the organic waste biorefinery" (2023-2027)</a:t>
            </a:r>
          </a:p>
        </p:txBody>
      </p:sp>
      <p:pic>
        <p:nvPicPr>
          <p:cNvPr id="7" name="Image 6">
            <a:extLst>
              <a:ext uri="{FF2B5EF4-FFF2-40B4-BE49-F238E27FC236}">
                <a16:creationId xmlns:a16="http://schemas.microsoft.com/office/drawing/2014/main" id="{DB767755-6001-42E6-A9BF-46EDAABEC8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038" y="800260"/>
            <a:ext cx="1058657" cy="1038931"/>
          </a:xfrm>
          <a:prstGeom prst="rect">
            <a:avLst/>
          </a:prstGeom>
        </p:spPr>
      </p:pic>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Presentation of the </a:t>
            </a:r>
            <a:r>
              <a:rPr lang="en-US" sz="2400" b="1" dirty="0" err="1">
                <a:latin typeface="AvenirNext LT Pro Cn" panose="020B0506020202020204" pitchFamily="34" charset="0"/>
              </a:rPr>
              <a:t>ElectroMIC</a:t>
            </a:r>
            <a:r>
              <a:rPr lang="en-US" sz="2400" dirty="0">
                <a:latin typeface="AvenirNext LT Pro Cn" panose="020B0506020202020204" pitchFamily="34" charset="0"/>
              </a:rPr>
              <a:t> project ANR-22-PEBB-0005</a:t>
            </a:r>
            <a:endParaRPr lang="fr-FR" sz="2400" dirty="0">
              <a:latin typeface="AvenirNext LT Pro Cn" panose="020B0506020202020204" pitchFamily="34" charset="0"/>
            </a:endParaRPr>
          </a:p>
        </p:txBody>
      </p:sp>
      <p:sp>
        <p:nvSpPr>
          <p:cNvPr id="43" name="ZoneTexte 42">
            <a:extLst>
              <a:ext uri="{FF2B5EF4-FFF2-40B4-BE49-F238E27FC236}">
                <a16:creationId xmlns:a16="http://schemas.microsoft.com/office/drawing/2014/main" id="{5CE2783A-1172-498B-B4F8-B70ED514B5FF}"/>
              </a:ext>
            </a:extLst>
          </p:cNvPr>
          <p:cNvSpPr txBox="1"/>
          <p:nvPr/>
        </p:nvSpPr>
        <p:spPr>
          <a:xfrm>
            <a:off x="6596550" y="5588567"/>
            <a:ext cx="2312155" cy="338554"/>
          </a:xfrm>
          <a:prstGeom prst="rect">
            <a:avLst/>
          </a:prstGeom>
          <a:noFill/>
        </p:spPr>
        <p:txBody>
          <a:bodyPr wrap="square" rtlCol="0">
            <a:spAutoFit/>
          </a:bodyPr>
          <a:lstStyle/>
          <a:p>
            <a:pPr algn="r"/>
            <a:r>
              <a:rPr lang="fr-FR" sz="1600" u="sng" dirty="0">
                <a:latin typeface="AvenirNext LT Pro LightCn" panose="020B0406020202020204" pitchFamily="34" charset="0"/>
              </a:rPr>
              <a:t>Source:</a:t>
            </a:r>
            <a:r>
              <a:rPr lang="fr-FR" sz="1600" dirty="0">
                <a:latin typeface="AvenirNext LT Pro LightCn" panose="020B0406020202020204" pitchFamily="34" charset="0"/>
              </a:rPr>
              <a:t> </a:t>
            </a:r>
            <a:r>
              <a:rPr lang="fr-FR" sz="1600" dirty="0" err="1">
                <a:latin typeface="AvenirNext LT Pro LightCn" panose="020B0406020202020204" pitchFamily="34" charset="0"/>
              </a:rPr>
              <a:t>Catania</a:t>
            </a:r>
            <a:r>
              <a:rPr lang="fr-FR" sz="1600" dirty="0">
                <a:latin typeface="AvenirNext LT Pro LightCn" panose="020B0406020202020204" pitchFamily="34" charset="0"/>
              </a:rPr>
              <a:t>, </a:t>
            </a:r>
            <a:r>
              <a:rPr lang="fr-FR" sz="1600" i="1" dirty="0">
                <a:latin typeface="AvenirNext LT Pro LightCn" panose="020B0406020202020204" pitchFamily="34" charset="0"/>
              </a:rPr>
              <a:t>et al</a:t>
            </a:r>
            <a:r>
              <a:rPr lang="fr-FR" sz="1600" dirty="0">
                <a:latin typeface="AvenirNext LT Pro LightCn" panose="020B0406020202020204" pitchFamily="34" charset="0"/>
              </a:rPr>
              <a:t>., 2021</a:t>
            </a:r>
          </a:p>
        </p:txBody>
      </p:sp>
      <p:grpSp>
        <p:nvGrpSpPr>
          <p:cNvPr id="44" name="Groupe 43">
            <a:extLst>
              <a:ext uri="{FF2B5EF4-FFF2-40B4-BE49-F238E27FC236}">
                <a16:creationId xmlns:a16="http://schemas.microsoft.com/office/drawing/2014/main" id="{D8FCA328-1146-4C3B-BB5B-3DD5E37B13DB}"/>
              </a:ext>
            </a:extLst>
          </p:cNvPr>
          <p:cNvGrpSpPr/>
          <p:nvPr/>
        </p:nvGrpSpPr>
        <p:grpSpPr>
          <a:xfrm>
            <a:off x="3477673" y="2249493"/>
            <a:ext cx="5472863" cy="3339074"/>
            <a:chOff x="633413" y="1167897"/>
            <a:chExt cx="4881929" cy="2978536"/>
          </a:xfrm>
        </p:grpSpPr>
        <p:pic>
          <p:nvPicPr>
            <p:cNvPr id="45" name="Image 44" descr="Une image contenant texte, capture d’écran, dessin humoristique, diagramme&#10;&#10;Description générée automatiquement">
              <a:extLst>
                <a:ext uri="{FF2B5EF4-FFF2-40B4-BE49-F238E27FC236}">
                  <a16:creationId xmlns:a16="http://schemas.microsoft.com/office/drawing/2014/main" id="{D9841A1F-50C7-4FF5-B104-9E21C96361E8}"/>
                </a:ext>
              </a:extLst>
            </p:cNvPr>
            <p:cNvPicPr>
              <a:picLocks noChangeAspect="1"/>
            </p:cNvPicPr>
            <p:nvPr/>
          </p:nvPicPr>
          <p:blipFill rotWithShape="1">
            <a:blip r:embed="rId5">
              <a:extLst>
                <a:ext uri="{28A0092B-C50C-407E-A947-70E740481C1C}">
                  <a14:useLocalDpi xmlns:a14="http://schemas.microsoft.com/office/drawing/2010/main" val="0"/>
                </a:ext>
              </a:extLst>
            </a:blip>
            <a:srcRect t="-223" b="40280"/>
            <a:stretch/>
          </p:blipFill>
          <p:spPr>
            <a:xfrm>
              <a:off x="633413" y="1249378"/>
              <a:ext cx="4881929" cy="2897055"/>
            </a:xfrm>
            <a:prstGeom prst="rect">
              <a:avLst/>
            </a:prstGeom>
          </p:spPr>
        </p:pic>
        <p:sp>
          <p:nvSpPr>
            <p:cNvPr id="46" name="Rectangle 45">
              <a:extLst>
                <a:ext uri="{FF2B5EF4-FFF2-40B4-BE49-F238E27FC236}">
                  <a16:creationId xmlns:a16="http://schemas.microsoft.com/office/drawing/2014/main" id="{EAF1E9F8-552E-4D46-A723-FBF19300CC8C}"/>
                </a:ext>
              </a:extLst>
            </p:cNvPr>
            <p:cNvSpPr/>
            <p:nvPr/>
          </p:nvSpPr>
          <p:spPr>
            <a:xfrm>
              <a:off x="633413" y="1167897"/>
              <a:ext cx="136132" cy="226337"/>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326846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656DDC33-2354-4D22-98C7-F34728EA77B2}"/>
              </a:ext>
            </a:extLst>
          </p:cNvPr>
          <p:cNvSpPr>
            <a:spLocks noGrp="1"/>
          </p:cNvSpPr>
          <p:nvPr>
            <p:ph type="body" idx="1"/>
          </p:nvPr>
        </p:nvSpPr>
        <p:spPr>
          <a:xfrm>
            <a:off x="602079" y="1101145"/>
            <a:ext cx="5627268" cy="859371"/>
          </a:xfrm>
        </p:spPr>
        <p:txBody>
          <a:bodyPr/>
          <a:lstStyle/>
          <a:p>
            <a:r>
              <a:rPr lang="en-US" sz="1800" dirty="0"/>
              <a:t>"Optimization of the metabolic network of an electrochemically assisted microbial community for the organic waste biorefinery" (2023-2027)</a:t>
            </a:r>
          </a:p>
        </p:txBody>
      </p:sp>
      <p:pic>
        <p:nvPicPr>
          <p:cNvPr id="7" name="Image 6">
            <a:extLst>
              <a:ext uri="{FF2B5EF4-FFF2-40B4-BE49-F238E27FC236}">
                <a16:creationId xmlns:a16="http://schemas.microsoft.com/office/drawing/2014/main" id="{DB767755-6001-42E6-A9BF-46EDAABEC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406" y="336640"/>
            <a:ext cx="1058657" cy="1038931"/>
          </a:xfrm>
          <a:prstGeom prst="rect">
            <a:avLst/>
          </a:prstGeom>
        </p:spPr>
      </p:pic>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Presentation of the </a:t>
            </a:r>
            <a:r>
              <a:rPr lang="en-US" sz="2400" b="1" dirty="0" err="1">
                <a:latin typeface="AvenirNext LT Pro Cn" panose="020B0506020202020204" pitchFamily="34" charset="0"/>
              </a:rPr>
              <a:t>ElectroMIC</a:t>
            </a:r>
            <a:r>
              <a:rPr lang="en-US" sz="2400" dirty="0">
                <a:latin typeface="AvenirNext LT Pro Cn" panose="020B0506020202020204" pitchFamily="34" charset="0"/>
              </a:rPr>
              <a:t> project ANR-22-PEBB-0005</a:t>
            </a:r>
            <a:endParaRPr lang="fr-FR" sz="2400" dirty="0">
              <a:latin typeface="AvenirNext LT Pro Cn" panose="020B0506020202020204" pitchFamily="34" charset="0"/>
            </a:endParaRPr>
          </a:p>
        </p:txBody>
      </p:sp>
      <p:grpSp>
        <p:nvGrpSpPr>
          <p:cNvPr id="18" name="Groupe 17">
            <a:extLst>
              <a:ext uri="{FF2B5EF4-FFF2-40B4-BE49-F238E27FC236}">
                <a16:creationId xmlns:a16="http://schemas.microsoft.com/office/drawing/2014/main" id="{D8830742-2301-4C5C-A51B-5DE8AAD29E26}"/>
              </a:ext>
            </a:extLst>
          </p:cNvPr>
          <p:cNvGrpSpPr/>
          <p:nvPr/>
        </p:nvGrpSpPr>
        <p:grpSpPr>
          <a:xfrm>
            <a:off x="5884985" y="1870487"/>
            <a:ext cx="2941696" cy="1794772"/>
            <a:chOff x="633413" y="1167897"/>
            <a:chExt cx="4881929" cy="2978536"/>
          </a:xfrm>
        </p:grpSpPr>
        <p:pic>
          <p:nvPicPr>
            <p:cNvPr id="19" name="Image 18" descr="Une image contenant texte, capture d’écran, dessin humoristique, diagramme&#10;&#10;Description générée automatiquement">
              <a:extLst>
                <a:ext uri="{FF2B5EF4-FFF2-40B4-BE49-F238E27FC236}">
                  <a16:creationId xmlns:a16="http://schemas.microsoft.com/office/drawing/2014/main" id="{17283447-9ED6-4165-B2C9-9A347AD511AF}"/>
                </a:ext>
              </a:extLst>
            </p:cNvPr>
            <p:cNvPicPr>
              <a:picLocks noChangeAspect="1"/>
            </p:cNvPicPr>
            <p:nvPr/>
          </p:nvPicPr>
          <p:blipFill rotWithShape="1">
            <a:blip r:embed="rId4">
              <a:extLst>
                <a:ext uri="{28A0092B-C50C-407E-A947-70E740481C1C}">
                  <a14:useLocalDpi xmlns:a14="http://schemas.microsoft.com/office/drawing/2010/main" val="0"/>
                </a:ext>
              </a:extLst>
            </a:blip>
            <a:srcRect t="-223" b="40280"/>
            <a:stretch/>
          </p:blipFill>
          <p:spPr>
            <a:xfrm>
              <a:off x="633413" y="1249378"/>
              <a:ext cx="4881929" cy="2897055"/>
            </a:xfrm>
            <a:prstGeom prst="rect">
              <a:avLst/>
            </a:prstGeom>
          </p:spPr>
        </p:pic>
        <p:sp>
          <p:nvSpPr>
            <p:cNvPr id="20" name="Rectangle 19">
              <a:extLst>
                <a:ext uri="{FF2B5EF4-FFF2-40B4-BE49-F238E27FC236}">
                  <a16:creationId xmlns:a16="http://schemas.microsoft.com/office/drawing/2014/main" id="{4AC05E9B-21E1-4372-97F8-9BAF0D0FF6F7}"/>
                </a:ext>
              </a:extLst>
            </p:cNvPr>
            <p:cNvSpPr/>
            <p:nvPr/>
          </p:nvSpPr>
          <p:spPr>
            <a:xfrm>
              <a:off x="633413" y="1167897"/>
              <a:ext cx="136132" cy="226337"/>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 name="Image 20">
            <a:extLst>
              <a:ext uri="{FF2B5EF4-FFF2-40B4-BE49-F238E27FC236}">
                <a16:creationId xmlns:a16="http://schemas.microsoft.com/office/drawing/2014/main" id="{360086C3-0983-488D-A84F-F1B00041C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598" y="3791727"/>
            <a:ext cx="2499915" cy="1403599"/>
          </a:xfrm>
          <a:prstGeom prst="rect">
            <a:avLst/>
          </a:prstGeom>
        </p:spPr>
      </p:pic>
      <p:pic>
        <p:nvPicPr>
          <p:cNvPr id="22" name="Image 21">
            <a:extLst>
              <a:ext uri="{FF2B5EF4-FFF2-40B4-BE49-F238E27FC236}">
                <a16:creationId xmlns:a16="http://schemas.microsoft.com/office/drawing/2014/main" id="{32FE26A9-6F08-47F5-949B-C387F2F16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8919" y="4155947"/>
            <a:ext cx="1270900" cy="713559"/>
          </a:xfrm>
          <a:prstGeom prst="rect">
            <a:avLst/>
          </a:prstGeom>
        </p:spPr>
      </p:pic>
      <p:sp>
        <p:nvSpPr>
          <p:cNvPr id="23" name="Ellipse 22">
            <a:extLst>
              <a:ext uri="{FF2B5EF4-FFF2-40B4-BE49-F238E27FC236}">
                <a16:creationId xmlns:a16="http://schemas.microsoft.com/office/drawing/2014/main" id="{BCC7D3FE-2103-49D0-935E-326057B12910}"/>
              </a:ext>
            </a:extLst>
          </p:cNvPr>
          <p:cNvSpPr/>
          <p:nvPr/>
        </p:nvSpPr>
        <p:spPr>
          <a:xfrm>
            <a:off x="1696546" y="5287110"/>
            <a:ext cx="412913" cy="42203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C00000"/>
                  </a:solidFill>
                </a:ln>
                <a:solidFill>
                  <a:srgbClr val="FFFFFF"/>
                </a:solidFill>
              </a:rPr>
              <a:t>+</a:t>
            </a:r>
            <a:endParaRPr lang="fr-FR" sz="3200" b="1" dirty="0">
              <a:ln>
                <a:solidFill>
                  <a:srgbClr val="C00000"/>
                </a:solidFill>
              </a:ln>
              <a:solidFill>
                <a:srgbClr val="FFFFFF"/>
              </a:solidFill>
            </a:endParaRPr>
          </a:p>
        </p:txBody>
      </p:sp>
      <p:sp>
        <p:nvSpPr>
          <p:cNvPr id="24" name="Ellipse 23">
            <a:extLst>
              <a:ext uri="{FF2B5EF4-FFF2-40B4-BE49-F238E27FC236}">
                <a16:creationId xmlns:a16="http://schemas.microsoft.com/office/drawing/2014/main" id="{F6FA7659-D6E7-40F1-B987-1BC9AE08D246}"/>
              </a:ext>
            </a:extLst>
          </p:cNvPr>
          <p:cNvSpPr/>
          <p:nvPr/>
        </p:nvSpPr>
        <p:spPr>
          <a:xfrm>
            <a:off x="2290390" y="4983311"/>
            <a:ext cx="412913" cy="422031"/>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002060"/>
                  </a:solidFill>
                </a:ln>
              </a:rPr>
              <a:t>-</a:t>
            </a:r>
            <a:endParaRPr lang="fr-FR" sz="2400" b="1" dirty="0">
              <a:ln>
                <a:solidFill>
                  <a:srgbClr val="002060"/>
                </a:solidFill>
              </a:ln>
            </a:endParaRPr>
          </a:p>
        </p:txBody>
      </p:sp>
      <p:sp>
        <p:nvSpPr>
          <p:cNvPr id="25" name="Ellipse 24">
            <a:extLst>
              <a:ext uri="{FF2B5EF4-FFF2-40B4-BE49-F238E27FC236}">
                <a16:creationId xmlns:a16="http://schemas.microsoft.com/office/drawing/2014/main" id="{4416942B-B338-470C-94D3-B85A377C9819}"/>
              </a:ext>
            </a:extLst>
          </p:cNvPr>
          <p:cNvSpPr/>
          <p:nvPr/>
        </p:nvSpPr>
        <p:spPr>
          <a:xfrm>
            <a:off x="5380838" y="5234682"/>
            <a:ext cx="412913" cy="42203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C00000"/>
                  </a:solidFill>
                </a:ln>
                <a:solidFill>
                  <a:srgbClr val="FFFFFF"/>
                </a:solidFill>
              </a:rPr>
              <a:t>+</a:t>
            </a:r>
            <a:endParaRPr lang="fr-FR" sz="3200" b="1" dirty="0">
              <a:ln>
                <a:solidFill>
                  <a:srgbClr val="C00000"/>
                </a:solidFill>
              </a:ln>
              <a:solidFill>
                <a:srgbClr val="FFFFFF"/>
              </a:solidFill>
            </a:endParaRPr>
          </a:p>
        </p:txBody>
      </p:sp>
      <p:sp>
        <p:nvSpPr>
          <p:cNvPr id="26" name="Ellipse 25">
            <a:extLst>
              <a:ext uri="{FF2B5EF4-FFF2-40B4-BE49-F238E27FC236}">
                <a16:creationId xmlns:a16="http://schemas.microsoft.com/office/drawing/2014/main" id="{AC307715-CECD-4055-8DDC-F62EF84D0621}"/>
              </a:ext>
            </a:extLst>
          </p:cNvPr>
          <p:cNvSpPr/>
          <p:nvPr/>
        </p:nvSpPr>
        <p:spPr>
          <a:xfrm>
            <a:off x="5005539" y="4812651"/>
            <a:ext cx="412913" cy="422031"/>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002060"/>
                  </a:solidFill>
                </a:ln>
              </a:rPr>
              <a:t>-</a:t>
            </a:r>
            <a:endParaRPr lang="fr-FR" sz="2400" b="1" dirty="0">
              <a:ln>
                <a:solidFill>
                  <a:srgbClr val="002060"/>
                </a:solidFill>
              </a:ln>
            </a:endParaRPr>
          </a:p>
        </p:txBody>
      </p:sp>
      <p:sp>
        <p:nvSpPr>
          <p:cNvPr id="27" name="Ellipse 26">
            <a:extLst>
              <a:ext uri="{FF2B5EF4-FFF2-40B4-BE49-F238E27FC236}">
                <a16:creationId xmlns:a16="http://schemas.microsoft.com/office/drawing/2014/main" id="{FB2A2A1D-1903-43C1-AFDE-E1DE565ABF52}"/>
              </a:ext>
            </a:extLst>
          </p:cNvPr>
          <p:cNvSpPr/>
          <p:nvPr/>
        </p:nvSpPr>
        <p:spPr>
          <a:xfrm>
            <a:off x="5131546" y="5709139"/>
            <a:ext cx="412913" cy="42203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C00000"/>
                  </a:solidFill>
                </a:ln>
                <a:solidFill>
                  <a:srgbClr val="FFFFFF"/>
                </a:solidFill>
              </a:rPr>
              <a:t>+</a:t>
            </a:r>
            <a:endParaRPr lang="fr-FR" sz="3200" b="1" dirty="0">
              <a:ln>
                <a:solidFill>
                  <a:srgbClr val="C00000"/>
                </a:solidFill>
              </a:ln>
              <a:solidFill>
                <a:srgbClr val="FFFFFF"/>
              </a:solidFill>
            </a:endParaRPr>
          </a:p>
        </p:txBody>
      </p:sp>
      <p:sp>
        <p:nvSpPr>
          <p:cNvPr id="28" name="Ellipse 27">
            <a:extLst>
              <a:ext uri="{FF2B5EF4-FFF2-40B4-BE49-F238E27FC236}">
                <a16:creationId xmlns:a16="http://schemas.microsoft.com/office/drawing/2014/main" id="{A7E8A576-330F-4B91-B691-7BEC4F394C50}"/>
              </a:ext>
            </a:extLst>
          </p:cNvPr>
          <p:cNvSpPr/>
          <p:nvPr/>
        </p:nvSpPr>
        <p:spPr>
          <a:xfrm>
            <a:off x="5664101" y="5701852"/>
            <a:ext cx="412913" cy="422031"/>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002060"/>
                  </a:solidFill>
                </a:ln>
              </a:rPr>
              <a:t>-</a:t>
            </a:r>
            <a:endParaRPr lang="fr-FR" sz="2400" b="1" dirty="0">
              <a:ln>
                <a:solidFill>
                  <a:srgbClr val="002060"/>
                </a:solidFill>
              </a:ln>
            </a:endParaRPr>
          </a:p>
        </p:txBody>
      </p:sp>
      <p:sp>
        <p:nvSpPr>
          <p:cNvPr id="29" name="Ellipse 28">
            <a:extLst>
              <a:ext uri="{FF2B5EF4-FFF2-40B4-BE49-F238E27FC236}">
                <a16:creationId xmlns:a16="http://schemas.microsoft.com/office/drawing/2014/main" id="{9162D355-8E60-42E4-AC1A-1A83180D7AD7}"/>
              </a:ext>
            </a:extLst>
          </p:cNvPr>
          <p:cNvSpPr/>
          <p:nvPr/>
        </p:nvSpPr>
        <p:spPr>
          <a:xfrm>
            <a:off x="5756138" y="4899831"/>
            <a:ext cx="412913" cy="422031"/>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002060"/>
                  </a:solidFill>
                </a:ln>
              </a:rPr>
              <a:t>-</a:t>
            </a:r>
            <a:endParaRPr lang="fr-FR" sz="2400" b="1" dirty="0">
              <a:ln>
                <a:solidFill>
                  <a:srgbClr val="002060"/>
                </a:solidFill>
              </a:ln>
            </a:endParaRPr>
          </a:p>
        </p:txBody>
      </p:sp>
      <p:sp>
        <p:nvSpPr>
          <p:cNvPr id="30" name="Ellipse 29">
            <a:extLst>
              <a:ext uri="{FF2B5EF4-FFF2-40B4-BE49-F238E27FC236}">
                <a16:creationId xmlns:a16="http://schemas.microsoft.com/office/drawing/2014/main" id="{B85B29AF-2383-4F9E-9F6D-06FDCC5319E8}"/>
              </a:ext>
            </a:extLst>
          </p:cNvPr>
          <p:cNvSpPr/>
          <p:nvPr/>
        </p:nvSpPr>
        <p:spPr>
          <a:xfrm>
            <a:off x="6169050" y="6022883"/>
            <a:ext cx="412913" cy="422031"/>
          </a:xfrm>
          <a:prstGeom prst="ellipse">
            <a:avLst/>
          </a:prstGeom>
          <a:solidFill>
            <a:schemeClr val="accent5">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002060"/>
                  </a:solidFill>
                </a:ln>
              </a:rPr>
              <a:t>-</a:t>
            </a:r>
            <a:endParaRPr lang="fr-FR" sz="2400" b="1" dirty="0">
              <a:ln>
                <a:solidFill>
                  <a:srgbClr val="002060"/>
                </a:solidFill>
              </a:ln>
            </a:endParaRPr>
          </a:p>
        </p:txBody>
      </p:sp>
      <p:sp>
        <p:nvSpPr>
          <p:cNvPr id="31" name="Ellipse 30">
            <a:extLst>
              <a:ext uri="{FF2B5EF4-FFF2-40B4-BE49-F238E27FC236}">
                <a16:creationId xmlns:a16="http://schemas.microsoft.com/office/drawing/2014/main" id="{DA1FDE9B-0562-438C-A97F-E292549143CB}"/>
              </a:ext>
            </a:extLst>
          </p:cNvPr>
          <p:cNvSpPr/>
          <p:nvPr/>
        </p:nvSpPr>
        <p:spPr>
          <a:xfrm>
            <a:off x="6077014" y="5278271"/>
            <a:ext cx="412913" cy="42203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C00000"/>
                  </a:solidFill>
                </a:ln>
                <a:solidFill>
                  <a:srgbClr val="FFFFFF"/>
                </a:solidFill>
              </a:rPr>
              <a:t>+</a:t>
            </a:r>
            <a:endParaRPr lang="fr-FR" sz="3200" b="1" dirty="0">
              <a:ln>
                <a:solidFill>
                  <a:srgbClr val="C00000"/>
                </a:solidFill>
              </a:ln>
              <a:solidFill>
                <a:srgbClr val="FFFFFF"/>
              </a:solidFill>
            </a:endParaRPr>
          </a:p>
        </p:txBody>
      </p:sp>
      <p:sp>
        <p:nvSpPr>
          <p:cNvPr id="32" name="Ellipse 31">
            <a:extLst>
              <a:ext uri="{FF2B5EF4-FFF2-40B4-BE49-F238E27FC236}">
                <a16:creationId xmlns:a16="http://schemas.microsoft.com/office/drawing/2014/main" id="{16EFCE9A-D1D6-4BFD-925B-EC51CB719638}"/>
              </a:ext>
            </a:extLst>
          </p:cNvPr>
          <p:cNvSpPr/>
          <p:nvPr/>
        </p:nvSpPr>
        <p:spPr>
          <a:xfrm>
            <a:off x="6467543" y="5696998"/>
            <a:ext cx="412913" cy="422031"/>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ln>
                  <a:solidFill>
                    <a:srgbClr val="C00000"/>
                  </a:solidFill>
                </a:ln>
                <a:solidFill>
                  <a:srgbClr val="FFFFFF"/>
                </a:solidFill>
              </a:rPr>
              <a:t>+</a:t>
            </a:r>
            <a:endParaRPr lang="fr-FR" sz="3200" b="1" dirty="0">
              <a:ln>
                <a:solidFill>
                  <a:srgbClr val="C00000"/>
                </a:solidFill>
              </a:ln>
              <a:solidFill>
                <a:srgbClr val="FFFFFF"/>
              </a:solidFill>
            </a:endParaRPr>
          </a:p>
        </p:txBody>
      </p:sp>
      <p:sp>
        <p:nvSpPr>
          <p:cNvPr id="33" name="Espace réservé du texte 4">
            <a:extLst>
              <a:ext uri="{FF2B5EF4-FFF2-40B4-BE49-F238E27FC236}">
                <a16:creationId xmlns:a16="http://schemas.microsoft.com/office/drawing/2014/main" id="{D7425674-D0D8-446C-82A7-20BD9501D18E}"/>
              </a:ext>
            </a:extLst>
          </p:cNvPr>
          <p:cNvSpPr txBox="1">
            <a:spLocks/>
          </p:cNvSpPr>
          <p:nvPr/>
        </p:nvSpPr>
        <p:spPr>
          <a:xfrm>
            <a:off x="1070003" y="3798962"/>
            <a:ext cx="5627268" cy="85937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AvenirNext LT Pro LightCn" panose="020B0406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venirNext LT Pro LightCn" panose="020B0406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venirNext LT Pro LightCn" panose="020B0406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t>Electrolyte non-</a:t>
            </a:r>
            <a:r>
              <a:rPr lang="en-US" sz="1800" b="1" dirty="0" err="1"/>
              <a:t>salin</a:t>
            </a:r>
            <a:r>
              <a:rPr lang="en-US" sz="1800" b="1" dirty="0"/>
              <a:t> </a:t>
            </a:r>
          </a:p>
        </p:txBody>
      </p:sp>
      <p:cxnSp>
        <p:nvCxnSpPr>
          <p:cNvPr id="47" name="Connecteur droit avec flèche 46">
            <a:extLst>
              <a:ext uri="{FF2B5EF4-FFF2-40B4-BE49-F238E27FC236}">
                <a16:creationId xmlns:a16="http://schemas.microsoft.com/office/drawing/2014/main" id="{90934883-D1B3-49BC-B53C-C82036CB6217}"/>
              </a:ext>
            </a:extLst>
          </p:cNvPr>
          <p:cNvCxnSpPr>
            <a:cxnSpLocks/>
          </p:cNvCxnSpPr>
          <p:nvPr/>
        </p:nvCxnSpPr>
        <p:spPr>
          <a:xfrm>
            <a:off x="3712274" y="4489937"/>
            <a:ext cx="1113692" cy="0"/>
          </a:xfrm>
          <a:prstGeom prst="straightConnector1">
            <a:avLst/>
          </a:prstGeom>
          <a:ln w="57150">
            <a:solidFill>
              <a:srgbClr val="00A3A6"/>
            </a:solidFill>
            <a:tailEnd type="triangle"/>
          </a:ln>
        </p:spPr>
        <p:style>
          <a:lnRef idx="1">
            <a:schemeClr val="accent1"/>
          </a:lnRef>
          <a:fillRef idx="0">
            <a:schemeClr val="accent1"/>
          </a:fillRef>
          <a:effectRef idx="0">
            <a:schemeClr val="accent1"/>
          </a:effectRef>
          <a:fontRef idx="minor">
            <a:schemeClr val="tx1"/>
          </a:fontRef>
        </p:style>
      </p:cxnSp>
      <p:sp>
        <p:nvSpPr>
          <p:cNvPr id="48" name="Espace réservé du texte 4">
            <a:extLst>
              <a:ext uri="{FF2B5EF4-FFF2-40B4-BE49-F238E27FC236}">
                <a16:creationId xmlns:a16="http://schemas.microsoft.com/office/drawing/2014/main" id="{47D69C6D-380A-4E18-BA0F-F13A45FC9A11}"/>
              </a:ext>
            </a:extLst>
          </p:cNvPr>
          <p:cNvSpPr txBox="1">
            <a:spLocks/>
          </p:cNvSpPr>
          <p:nvPr/>
        </p:nvSpPr>
        <p:spPr>
          <a:xfrm>
            <a:off x="602080" y="3066276"/>
            <a:ext cx="4942379" cy="85937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AvenirNext LT Pro LightCn" panose="020B0406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venirNext LT Pro LightCn" panose="020B0406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venirNext LT Pro LightCn" panose="020B0406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solidFill>
                  <a:srgbClr val="00A3A6"/>
                </a:solidFill>
                <a:latin typeface="AvenirNext LT Pro Cn" panose="020B0506020202020204" pitchFamily="34" charset="0"/>
              </a:rPr>
              <a:t>Why use microbial saline </a:t>
            </a:r>
            <a:r>
              <a:rPr lang="en-US" sz="2400" dirty="0" err="1">
                <a:solidFill>
                  <a:srgbClr val="00A3A6"/>
                </a:solidFill>
                <a:latin typeface="AvenirNext LT Pro Cn" panose="020B0506020202020204" pitchFamily="34" charset="0"/>
              </a:rPr>
              <a:t>electrolyzers</a:t>
            </a:r>
            <a:r>
              <a:rPr lang="en-US" sz="2400" dirty="0">
                <a:solidFill>
                  <a:srgbClr val="00A3A6"/>
                </a:solidFill>
                <a:latin typeface="AvenirNext LT Pro Cn" panose="020B0506020202020204" pitchFamily="34" charset="0"/>
              </a:rPr>
              <a:t>? </a:t>
            </a:r>
          </a:p>
        </p:txBody>
      </p:sp>
      <p:sp>
        <p:nvSpPr>
          <p:cNvPr id="49" name="Espace réservé du texte 4">
            <a:extLst>
              <a:ext uri="{FF2B5EF4-FFF2-40B4-BE49-F238E27FC236}">
                <a16:creationId xmlns:a16="http://schemas.microsoft.com/office/drawing/2014/main" id="{C98E9C0D-435F-43EA-8AF6-6FB6D40B95EF}"/>
              </a:ext>
            </a:extLst>
          </p:cNvPr>
          <p:cNvSpPr txBox="1">
            <a:spLocks/>
          </p:cNvSpPr>
          <p:nvPr/>
        </p:nvSpPr>
        <p:spPr>
          <a:xfrm>
            <a:off x="5085433" y="3895559"/>
            <a:ext cx="5627268" cy="85937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AvenirNext LT Pro LightCn" panose="020B0406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AvenirNext LT Pro LightCn" panose="020B0406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AvenirNext LT Pro LightCn" panose="020B0406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AvenirNext LT Pro LightCn" panose="020B0406020202020204"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800" b="1" dirty="0"/>
              <a:t>Electrolyte </a:t>
            </a:r>
            <a:r>
              <a:rPr lang="en-US" sz="1800" b="1" dirty="0" err="1"/>
              <a:t>salin</a:t>
            </a:r>
            <a:r>
              <a:rPr lang="en-US" sz="1800" b="1" dirty="0"/>
              <a:t> </a:t>
            </a:r>
          </a:p>
        </p:txBody>
      </p:sp>
    </p:spTree>
    <p:extLst>
      <p:ext uri="{BB962C8B-B14F-4D97-AF65-F5344CB8AC3E}">
        <p14:creationId xmlns:p14="http://schemas.microsoft.com/office/powerpoint/2010/main" val="3866532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Characterization of microbial communities at the cathode</a:t>
            </a:r>
            <a:endParaRPr lang="fr-FR" sz="2400" dirty="0">
              <a:latin typeface="AvenirNext LT Pro Cn" panose="020B0506020202020204" pitchFamily="34" charset="0"/>
            </a:endParaRPr>
          </a:p>
        </p:txBody>
      </p:sp>
      <p:sp>
        <p:nvSpPr>
          <p:cNvPr id="34" name="Espace réservé du texte 4">
            <a:extLst>
              <a:ext uri="{FF2B5EF4-FFF2-40B4-BE49-F238E27FC236}">
                <a16:creationId xmlns:a16="http://schemas.microsoft.com/office/drawing/2014/main" id="{952E6254-3D28-431E-9472-1F49C4F21DA3}"/>
              </a:ext>
            </a:extLst>
          </p:cNvPr>
          <p:cNvSpPr>
            <a:spLocks noGrp="1"/>
          </p:cNvSpPr>
          <p:nvPr>
            <p:ph type="body" idx="1"/>
          </p:nvPr>
        </p:nvSpPr>
        <p:spPr>
          <a:xfrm>
            <a:off x="6087359" y="5720842"/>
            <a:ext cx="5091816" cy="1889313"/>
          </a:xfrm>
        </p:spPr>
        <p:txBody>
          <a:bodyPr>
            <a:normAutofit/>
          </a:bodyPr>
          <a:lstStyle/>
          <a:p>
            <a:r>
              <a:rPr lang="fr-FR" u="sng" dirty="0"/>
              <a:t>Source:</a:t>
            </a:r>
            <a:r>
              <a:rPr lang="fr-FR" dirty="0"/>
              <a:t> </a:t>
            </a:r>
            <a:r>
              <a:rPr lang="fr-FR" dirty="0" err="1"/>
              <a:t>Created</a:t>
            </a:r>
            <a:r>
              <a:rPr lang="fr-FR" dirty="0"/>
              <a:t> </a:t>
            </a:r>
            <a:r>
              <a:rPr lang="fr-FR" dirty="0" err="1"/>
              <a:t>from</a:t>
            </a:r>
            <a:r>
              <a:rPr lang="fr-FR" dirty="0"/>
              <a:t> Mills </a:t>
            </a:r>
            <a:r>
              <a:rPr lang="fr-FR" i="1" dirty="0"/>
              <a:t>et al</a:t>
            </a:r>
            <a:r>
              <a:rPr lang="fr-FR" dirty="0"/>
              <a:t>., 2022. </a:t>
            </a:r>
          </a:p>
        </p:txBody>
      </p:sp>
      <p:pic>
        <p:nvPicPr>
          <p:cNvPr id="35" name="Image 34">
            <a:extLst>
              <a:ext uri="{FF2B5EF4-FFF2-40B4-BE49-F238E27FC236}">
                <a16:creationId xmlns:a16="http://schemas.microsoft.com/office/drawing/2014/main" id="{703FE089-246C-40D4-817B-F93811AA18ED}"/>
              </a:ext>
            </a:extLst>
          </p:cNvPr>
          <p:cNvPicPr>
            <a:picLocks noChangeAspect="1"/>
          </p:cNvPicPr>
          <p:nvPr/>
        </p:nvPicPr>
        <p:blipFill rotWithShape="1">
          <a:blip r:embed="rId3">
            <a:extLst>
              <a:ext uri="{28A0092B-C50C-407E-A947-70E740481C1C}">
                <a14:useLocalDpi xmlns:a14="http://schemas.microsoft.com/office/drawing/2010/main" val="0"/>
              </a:ext>
            </a:extLst>
          </a:blip>
          <a:srcRect t="2843" r="6927" b="15890"/>
          <a:stretch/>
        </p:blipFill>
        <p:spPr>
          <a:xfrm>
            <a:off x="154120" y="1010169"/>
            <a:ext cx="8835760" cy="4544515"/>
          </a:xfrm>
          <a:prstGeom prst="rect">
            <a:avLst/>
          </a:prstGeom>
        </p:spPr>
      </p:pic>
    </p:spTree>
    <p:extLst>
      <p:ext uri="{BB962C8B-B14F-4D97-AF65-F5344CB8AC3E}">
        <p14:creationId xmlns:p14="http://schemas.microsoft.com/office/powerpoint/2010/main" val="342324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Experimental strategy</a:t>
            </a:r>
            <a:endParaRPr lang="fr-FR" sz="2400" dirty="0">
              <a:latin typeface="AvenirNext LT Pro Cn" panose="020B0506020202020204" pitchFamily="34" charset="0"/>
            </a:endParaRPr>
          </a:p>
        </p:txBody>
      </p:sp>
      <p:pic>
        <p:nvPicPr>
          <p:cNvPr id="4" name="Image 3">
            <a:extLst>
              <a:ext uri="{FF2B5EF4-FFF2-40B4-BE49-F238E27FC236}">
                <a16:creationId xmlns:a16="http://schemas.microsoft.com/office/drawing/2014/main" id="{C5B5EDCE-6F86-4C22-AD12-326517C1D51D}"/>
              </a:ext>
            </a:extLst>
          </p:cNvPr>
          <p:cNvPicPr>
            <a:picLocks noChangeAspect="1"/>
          </p:cNvPicPr>
          <p:nvPr/>
        </p:nvPicPr>
        <p:blipFill rotWithShape="1">
          <a:blip r:embed="rId3">
            <a:extLst>
              <a:ext uri="{28A0092B-C50C-407E-A947-70E740481C1C}">
                <a14:useLocalDpi xmlns:a14="http://schemas.microsoft.com/office/drawing/2010/main" val="0"/>
              </a:ext>
            </a:extLst>
          </a:blip>
          <a:srcRect l="2223" r="21805" b="2893"/>
          <a:stretch/>
        </p:blipFill>
        <p:spPr>
          <a:xfrm>
            <a:off x="1651835" y="839070"/>
            <a:ext cx="6230526" cy="5588347"/>
          </a:xfrm>
          <a:prstGeom prst="snip1Rect">
            <a:avLst>
              <a:gd name="adj" fmla="val 0"/>
            </a:avLst>
          </a:prstGeom>
        </p:spPr>
      </p:pic>
    </p:spTree>
    <p:extLst>
      <p:ext uri="{BB962C8B-B14F-4D97-AF65-F5344CB8AC3E}">
        <p14:creationId xmlns:p14="http://schemas.microsoft.com/office/powerpoint/2010/main" val="29357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Experimental set-up </a:t>
            </a:r>
            <a:endParaRPr lang="fr-FR" sz="2400" dirty="0">
              <a:latin typeface="AvenirNext LT Pro Cn" panose="020B0506020202020204" pitchFamily="34" charset="0"/>
            </a:endParaRPr>
          </a:p>
        </p:txBody>
      </p:sp>
      <p:pic>
        <p:nvPicPr>
          <p:cNvPr id="9" name="Image 8">
            <a:extLst>
              <a:ext uri="{FF2B5EF4-FFF2-40B4-BE49-F238E27FC236}">
                <a16:creationId xmlns:a16="http://schemas.microsoft.com/office/drawing/2014/main" id="{90F34DED-5DDA-4545-8B32-F090D3FD13CB}"/>
              </a:ext>
            </a:extLst>
          </p:cNvPr>
          <p:cNvPicPr>
            <a:picLocks noChangeAspect="1"/>
          </p:cNvPicPr>
          <p:nvPr/>
        </p:nvPicPr>
        <p:blipFill rotWithShape="1">
          <a:blip r:embed="rId3"/>
          <a:srcRect b="6899"/>
          <a:stretch/>
        </p:blipFill>
        <p:spPr>
          <a:xfrm>
            <a:off x="539552" y="1563760"/>
            <a:ext cx="3878540" cy="2708223"/>
          </a:xfrm>
          <a:prstGeom prst="rect">
            <a:avLst/>
          </a:prstGeom>
        </p:spPr>
      </p:pic>
      <p:pic>
        <p:nvPicPr>
          <p:cNvPr id="11" name="Image 10">
            <a:extLst>
              <a:ext uri="{FF2B5EF4-FFF2-40B4-BE49-F238E27FC236}">
                <a16:creationId xmlns:a16="http://schemas.microsoft.com/office/drawing/2014/main" id="{E44CE409-7A6F-4BCC-930C-37B40C510258}"/>
              </a:ext>
            </a:extLst>
          </p:cNvPr>
          <p:cNvPicPr>
            <a:picLocks noChangeAspect="1"/>
          </p:cNvPicPr>
          <p:nvPr/>
        </p:nvPicPr>
        <p:blipFill rotWithShape="1">
          <a:blip r:embed="rId4"/>
          <a:srcRect l="44669" t="59403" r="35301" b="19721"/>
          <a:stretch/>
        </p:blipFill>
        <p:spPr>
          <a:xfrm>
            <a:off x="5004048" y="1563637"/>
            <a:ext cx="3464904" cy="2708346"/>
          </a:xfrm>
          <a:prstGeom prst="rect">
            <a:avLst/>
          </a:prstGeom>
        </p:spPr>
      </p:pic>
      <p:pic>
        <p:nvPicPr>
          <p:cNvPr id="13" name="Image 12">
            <a:extLst>
              <a:ext uri="{FF2B5EF4-FFF2-40B4-BE49-F238E27FC236}">
                <a16:creationId xmlns:a16="http://schemas.microsoft.com/office/drawing/2014/main" id="{D67F04BC-01B3-4B34-9EB6-C2924898512B}"/>
              </a:ext>
            </a:extLst>
          </p:cNvPr>
          <p:cNvPicPr>
            <a:picLocks noChangeAspect="1"/>
          </p:cNvPicPr>
          <p:nvPr/>
        </p:nvPicPr>
        <p:blipFill rotWithShape="1">
          <a:blip r:embed="rId5">
            <a:extLst>
              <a:ext uri="{28A0092B-C50C-407E-A947-70E740481C1C}">
                <a14:useLocalDpi xmlns:a14="http://schemas.microsoft.com/office/drawing/2010/main" val="0"/>
              </a:ext>
            </a:extLst>
          </a:blip>
          <a:srcRect l="10208" t="6064" r="13249" b="5787"/>
          <a:stretch/>
        </p:blipFill>
        <p:spPr>
          <a:xfrm>
            <a:off x="2272252" y="4424880"/>
            <a:ext cx="2299748" cy="1879367"/>
          </a:xfrm>
          <a:prstGeom prst="rect">
            <a:avLst/>
          </a:prstGeom>
        </p:spPr>
      </p:pic>
      <p:pic>
        <p:nvPicPr>
          <p:cNvPr id="14" name="Image 13">
            <a:extLst>
              <a:ext uri="{FF2B5EF4-FFF2-40B4-BE49-F238E27FC236}">
                <a16:creationId xmlns:a16="http://schemas.microsoft.com/office/drawing/2014/main" id="{D8C84B36-F2E3-423F-B454-A4374AB501D0}"/>
              </a:ext>
            </a:extLst>
          </p:cNvPr>
          <p:cNvPicPr>
            <a:picLocks noChangeAspect="1"/>
          </p:cNvPicPr>
          <p:nvPr/>
        </p:nvPicPr>
        <p:blipFill>
          <a:blip r:embed="rId6"/>
          <a:stretch>
            <a:fillRect/>
          </a:stretch>
        </p:blipFill>
        <p:spPr>
          <a:xfrm>
            <a:off x="6502189" y="4500656"/>
            <a:ext cx="1781568" cy="1587167"/>
          </a:xfrm>
          <a:prstGeom prst="rect">
            <a:avLst/>
          </a:prstGeom>
        </p:spPr>
      </p:pic>
      <p:sp>
        <p:nvSpPr>
          <p:cNvPr id="15" name="ZoneTexte 34">
            <a:extLst>
              <a:ext uri="{FF2B5EF4-FFF2-40B4-BE49-F238E27FC236}">
                <a16:creationId xmlns:a16="http://schemas.microsoft.com/office/drawing/2014/main" id="{CE2C1223-83D1-4566-A3E0-391C0BE7139E}"/>
              </a:ext>
            </a:extLst>
          </p:cNvPr>
          <p:cNvSpPr txBox="1"/>
          <p:nvPr/>
        </p:nvSpPr>
        <p:spPr>
          <a:xfrm>
            <a:off x="860243" y="4424880"/>
            <a:ext cx="180838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latin typeface="AvenirNext LT Pro LightCn" panose="020B0406020202020204" pitchFamily="34" charset="0"/>
              </a:rPr>
              <a:t>H-</a:t>
            </a:r>
            <a:r>
              <a:rPr lang="fr-FR" dirty="0" err="1">
                <a:latin typeface="AvenirNext LT Pro LightCn" panose="020B0406020202020204" pitchFamily="34" charset="0"/>
              </a:rPr>
              <a:t>reactors</a:t>
            </a:r>
            <a:r>
              <a:rPr lang="fr-FR" dirty="0">
                <a:latin typeface="AvenirNext LT Pro LightCn" panose="020B0406020202020204" pitchFamily="34" charset="0"/>
              </a:rPr>
              <a:t> (1.5 L per </a:t>
            </a:r>
            <a:r>
              <a:rPr lang="fr-FR" dirty="0" err="1">
                <a:latin typeface="AvenirNext LT Pro LightCn" panose="020B0406020202020204" pitchFamily="34" charset="0"/>
              </a:rPr>
              <a:t>compartment</a:t>
            </a:r>
            <a:r>
              <a:rPr lang="fr-FR" dirty="0">
                <a:latin typeface="AvenirNext LT Pro LightCn" panose="020B0406020202020204" pitchFamily="34" charset="0"/>
              </a:rPr>
              <a:t>):</a:t>
            </a:r>
          </a:p>
        </p:txBody>
      </p:sp>
      <p:sp>
        <p:nvSpPr>
          <p:cNvPr id="16" name="ZoneTexte 35">
            <a:extLst>
              <a:ext uri="{FF2B5EF4-FFF2-40B4-BE49-F238E27FC236}">
                <a16:creationId xmlns:a16="http://schemas.microsoft.com/office/drawing/2014/main" id="{1D9246E4-D137-4A41-9DD7-251CBBC29988}"/>
              </a:ext>
            </a:extLst>
          </p:cNvPr>
          <p:cNvSpPr txBox="1"/>
          <p:nvPr/>
        </p:nvSpPr>
        <p:spPr>
          <a:xfrm>
            <a:off x="5004048" y="4446512"/>
            <a:ext cx="216689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err="1">
                <a:latin typeface="AvenirNext LT Pro LightCn" panose="020B0406020202020204" pitchFamily="34" charset="0"/>
              </a:rPr>
              <a:t>Laborxing</a:t>
            </a:r>
            <a:r>
              <a:rPr lang="fr-FR" dirty="0">
                <a:latin typeface="AvenirNext LT Pro LightCn" panose="020B0406020202020204" pitchFamily="34" charset="0"/>
              </a:rPr>
              <a:t> </a:t>
            </a:r>
            <a:r>
              <a:rPr lang="fr-FR" dirty="0" err="1">
                <a:latin typeface="AvenirNext LT Pro LightCn" panose="020B0406020202020204" pitchFamily="34" charset="0"/>
              </a:rPr>
              <a:t>reactors</a:t>
            </a:r>
            <a:r>
              <a:rPr lang="fr-FR" dirty="0">
                <a:latin typeface="AvenirNext LT Pro LightCn" panose="020B0406020202020204" pitchFamily="34" charset="0"/>
              </a:rPr>
              <a:t> (118 </a:t>
            </a:r>
            <a:r>
              <a:rPr lang="fr-FR" dirty="0" err="1">
                <a:latin typeface="AvenirNext LT Pro LightCn" panose="020B0406020202020204" pitchFamily="34" charset="0"/>
              </a:rPr>
              <a:t>mL</a:t>
            </a:r>
            <a:r>
              <a:rPr lang="fr-FR" dirty="0">
                <a:latin typeface="AvenirNext LT Pro LightCn" panose="020B0406020202020204" pitchFamily="34" charset="0"/>
              </a:rPr>
              <a:t> per </a:t>
            </a:r>
            <a:r>
              <a:rPr lang="fr-FR" dirty="0" err="1">
                <a:latin typeface="AvenirNext LT Pro LightCn" panose="020B0406020202020204" pitchFamily="34" charset="0"/>
              </a:rPr>
              <a:t>compartment</a:t>
            </a:r>
            <a:r>
              <a:rPr lang="fr-FR" dirty="0">
                <a:latin typeface="AvenirNext LT Pro LightCn" panose="020B0406020202020204" pitchFamily="34" charset="0"/>
              </a:rPr>
              <a:t>):</a:t>
            </a:r>
          </a:p>
        </p:txBody>
      </p:sp>
    </p:spTree>
    <p:extLst>
      <p:ext uri="{BB962C8B-B14F-4D97-AF65-F5344CB8AC3E}">
        <p14:creationId xmlns:p14="http://schemas.microsoft.com/office/powerpoint/2010/main" val="231966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767993-2AC4-4B10-86D7-3CEC664D0404}"/>
              </a:ext>
            </a:extLst>
          </p:cNvPr>
          <p:cNvSpPr>
            <a:spLocks noGrp="1"/>
          </p:cNvSpPr>
          <p:nvPr>
            <p:ph type="title"/>
          </p:nvPr>
        </p:nvSpPr>
        <p:spPr>
          <a:xfrm>
            <a:off x="309937" y="177691"/>
            <a:ext cx="7662257" cy="888251"/>
          </a:xfrm>
        </p:spPr>
        <p:txBody>
          <a:bodyPr/>
          <a:lstStyle/>
          <a:p>
            <a:r>
              <a:rPr lang="en-US" sz="2400" dirty="0">
                <a:latin typeface="AvenirNext LT Pro Cn" panose="020B0506020202020204" pitchFamily="34" charset="0"/>
              </a:rPr>
              <a:t>Data samples</a:t>
            </a:r>
            <a:endParaRPr lang="fr-FR" sz="2400" dirty="0">
              <a:latin typeface="AvenirNext LT Pro Cn" panose="020B0506020202020204" pitchFamily="34" charset="0"/>
            </a:endParaRPr>
          </a:p>
        </p:txBody>
      </p:sp>
      <p:pic>
        <p:nvPicPr>
          <p:cNvPr id="5" name="Image 4">
            <a:extLst>
              <a:ext uri="{FF2B5EF4-FFF2-40B4-BE49-F238E27FC236}">
                <a16:creationId xmlns:a16="http://schemas.microsoft.com/office/drawing/2014/main" id="{8379BD49-5667-4A37-A7A2-DEEEBE988F98}"/>
              </a:ext>
            </a:extLst>
          </p:cNvPr>
          <p:cNvPicPr>
            <a:picLocks noChangeAspect="1"/>
          </p:cNvPicPr>
          <p:nvPr/>
        </p:nvPicPr>
        <p:blipFill>
          <a:blip r:embed="rId3"/>
          <a:stretch>
            <a:fillRect/>
          </a:stretch>
        </p:blipFill>
        <p:spPr>
          <a:xfrm>
            <a:off x="54003" y="983848"/>
            <a:ext cx="9035993" cy="3750198"/>
          </a:xfrm>
          <a:prstGeom prst="rect">
            <a:avLst/>
          </a:prstGeom>
        </p:spPr>
      </p:pic>
      <p:pic>
        <p:nvPicPr>
          <p:cNvPr id="6" name="Image 5">
            <a:extLst>
              <a:ext uri="{FF2B5EF4-FFF2-40B4-BE49-F238E27FC236}">
                <a16:creationId xmlns:a16="http://schemas.microsoft.com/office/drawing/2014/main" id="{2CC46595-9195-41C5-94D7-BACB3C723D7C}"/>
              </a:ext>
            </a:extLst>
          </p:cNvPr>
          <p:cNvPicPr>
            <a:picLocks noChangeAspect="1"/>
          </p:cNvPicPr>
          <p:nvPr/>
        </p:nvPicPr>
        <p:blipFill rotWithShape="1">
          <a:blip r:embed="rId4">
            <a:extLst>
              <a:ext uri="{28A0092B-C50C-407E-A947-70E740481C1C}">
                <a14:useLocalDpi xmlns:a14="http://schemas.microsoft.com/office/drawing/2010/main" val="0"/>
              </a:ext>
            </a:extLst>
          </a:blip>
          <a:srcRect l="10208" t="6064" r="13249" b="5787"/>
          <a:stretch/>
        </p:blipFill>
        <p:spPr>
          <a:xfrm>
            <a:off x="3243543" y="4896024"/>
            <a:ext cx="2299748" cy="1879367"/>
          </a:xfrm>
          <a:prstGeom prst="rect">
            <a:avLst/>
          </a:prstGeom>
        </p:spPr>
      </p:pic>
      <p:pic>
        <p:nvPicPr>
          <p:cNvPr id="7" name="Image 6">
            <a:extLst>
              <a:ext uri="{FF2B5EF4-FFF2-40B4-BE49-F238E27FC236}">
                <a16:creationId xmlns:a16="http://schemas.microsoft.com/office/drawing/2014/main" id="{60FF2DE9-D911-4F04-887F-4F1B867F687C}"/>
              </a:ext>
            </a:extLst>
          </p:cNvPr>
          <p:cNvPicPr>
            <a:picLocks noChangeAspect="1"/>
          </p:cNvPicPr>
          <p:nvPr/>
        </p:nvPicPr>
        <p:blipFill>
          <a:blip r:embed="rId5"/>
          <a:stretch>
            <a:fillRect/>
          </a:stretch>
        </p:blipFill>
        <p:spPr>
          <a:xfrm>
            <a:off x="6820067" y="5042125"/>
            <a:ext cx="1781568" cy="1587167"/>
          </a:xfrm>
          <a:prstGeom prst="rect">
            <a:avLst/>
          </a:prstGeom>
        </p:spPr>
      </p:pic>
      <p:sp>
        <p:nvSpPr>
          <p:cNvPr id="8" name="ZoneTexte 34">
            <a:extLst>
              <a:ext uri="{FF2B5EF4-FFF2-40B4-BE49-F238E27FC236}">
                <a16:creationId xmlns:a16="http://schemas.microsoft.com/office/drawing/2014/main" id="{0EA7D3AE-D7C9-4CFC-9F85-B3E044DA8892}"/>
              </a:ext>
            </a:extLst>
          </p:cNvPr>
          <p:cNvSpPr txBox="1"/>
          <p:nvPr/>
        </p:nvSpPr>
        <p:spPr>
          <a:xfrm>
            <a:off x="2257211" y="4966349"/>
            <a:ext cx="125833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latin typeface="AvenirNext LT Pro LightCn" panose="020B0406020202020204" pitchFamily="34" charset="0"/>
              </a:rPr>
              <a:t>H-</a:t>
            </a:r>
            <a:r>
              <a:rPr lang="fr-FR" dirty="0" err="1">
                <a:latin typeface="AvenirNext LT Pro LightCn" panose="020B0406020202020204" pitchFamily="34" charset="0"/>
              </a:rPr>
              <a:t>reactors</a:t>
            </a:r>
            <a:r>
              <a:rPr lang="fr-FR" dirty="0">
                <a:latin typeface="AvenirNext LT Pro LightCn" panose="020B0406020202020204" pitchFamily="34" charset="0"/>
              </a:rPr>
              <a:t>:</a:t>
            </a:r>
          </a:p>
        </p:txBody>
      </p:sp>
      <p:sp>
        <p:nvSpPr>
          <p:cNvPr id="9" name="ZoneTexte 35">
            <a:extLst>
              <a:ext uri="{FF2B5EF4-FFF2-40B4-BE49-F238E27FC236}">
                <a16:creationId xmlns:a16="http://schemas.microsoft.com/office/drawing/2014/main" id="{E961E192-67DD-4EF8-892B-9E1F27AA3903}"/>
              </a:ext>
            </a:extLst>
          </p:cNvPr>
          <p:cNvSpPr txBox="1"/>
          <p:nvPr/>
        </p:nvSpPr>
        <p:spPr>
          <a:xfrm>
            <a:off x="5900458" y="4966349"/>
            <a:ext cx="183921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err="1">
                <a:latin typeface="AvenirNext LT Pro LightCn" panose="020B0406020202020204" pitchFamily="34" charset="0"/>
              </a:rPr>
              <a:t>Laborxing</a:t>
            </a:r>
            <a:r>
              <a:rPr lang="fr-FR" dirty="0">
                <a:latin typeface="AvenirNext LT Pro LightCn" panose="020B0406020202020204" pitchFamily="34" charset="0"/>
              </a:rPr>
              <a:t> </a:t>
            </a:r>
            <a:r>
              <a:rPr lang="fr-FR" dirty="0" err="1">
                <a:latin typeface="AvenirNext LT Pro LightCn" panose="020B0406020202020204" pitchFamily="34" charset="0"/>
              </a:rPr>
              <a:t>reactors</a:t>
            </a:r>
            <a:r>
              <a:rPr lang="fr-FR" dirty="0">
                <a:latin typeface="AvenirNext LT Pro LightCn" panose="020B0406020202020204" pitchFamily="34" charset="0"/>
              </a:rPr>
              <a:t>:</a:t>
            </a:r>
          </a:p>
        </p:txBody>
      </p:sp>
    </p:spTree>
    <p:extLst>
      <p:ext uri="{BB962C8B-B14F-4D97-AF65-F5344CB8AC3E}">
        <p14:creationId xmlns:p14="http://schemas.microsoft.com/office/powerpoint/2010/main" val="226541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0C5C27-2194-4896-AEC9-D460E28B4C3B}"/>
              </a:ext>
            </a:extLst>
          </p:cNvPr>
          <p:cNvSpPr>
            <a:spLocks noGrp="1"/>
          </p:cNvSpPr>
          <p:nvPr>
            <p:ph type="title"/>
          </p:nvPr>
        </p:nvSpPr>
        <p:spPr/>
        <p:txBody>
          <a:bodyPr/>
          <a:lstStyle/>
          <a:p>
            <a:endParaRPr lang="fr-FR"/>
          </a:p>
        </p:txBody>
      </p:sp>
      <p:graphicFrame>
        <p:nvGraphicFramePr>
          <p:cNvPr id="11" name="Tableau 4">
            <a:extLst>
              <a:ext uri="{FF2B5EF4-FFF2-40B4-BE49-F238E27FC236}">
                <a16:creationId xmlns:a16="http://schemas.microsoft.com/office/drawing/2014/main" id="{1B467F87-9925-4B45-8169-220214D6C5E5}"/>
              </a:ext>
            </a:extLst>
          </p:cNvPr>
          <p:cNvGraphicFramePr>
            <a:graphicFrameLocks noGrp="1"/>
          </p:cNvGraphicFramePr>
          <p:nvPr>
            <p:extLst>
              <p:ext uri="{D42A27DB-BD31-4B8C-83A1-F6EECF244321}">
                <p14:modId xmlns:p14="http://schemas.microsoft.com/office/powerpoint/2010/main" val="730381307"/>
              </p:ext>
            </p:extLst>
          </p:nvPr>
        </p:nvGraphicFramePr>
        <p:xfrm>
          <a:off x="-15246" y="0"/>
          <a:ext cx="9159246" cy="6857998"/>
        </p:xfrm>
        <a:graphic>
          <a:graphicData uri="http://schemas.openxmlformats.org/drawingml/2006/table">
            <a:tbl>
              <a:tblPr firstRow="1" bandRow="1">
                <a:tableStyleId>{5C22544A-7EE6-4342-B048-85BDC9FD1C3A}</a:tableStyleId>
              </a:tblPr>
              <a:tblGrid>
                <a:gridCol w="4701677">
                  <a:extLst>
                    <a:ext uri="{9D8B030D-6E8A-4147-A177-3AD203B41FA5}">
                      <a16:colId xmlns:a16="http://schemas.microsoft.com/office/drawing/2014/main" val="3462357313"/>
                    </a:ext>
                  </a:extLst>
                </a:gridCol>
                <a:gridCol w="4457569">
                  <a:extLst>
                    <a:ext uri="{9D8B030D-6E8A-4147-A177-3AD203B41FA5}">
                      <a16:colId xmlns:a16="http://schemas.microsoft.com/office/drawing/2014/main" val="2158602960"/>
                    </a:ext>
                  </a:extLst>
                </a:gridCol>
              </a:tblGrid>
              <a:tr h="989134">
                <a:tc>
                  <a:txBody>
                    <a:bodyPr/>
                    <a:lstStyle/>
                    <a:p>
                      <a:pPr algn="ctr"/>
                      <a:r>
                        <a:rPr lang="fr-FR" sz="1800" dirty="0">
                          <a:latin typeface="AvenirNext LT Pro MediumCn" panose="020B0606020202020204" pitchFamily="34" charset="0"/>
                        </a:rPr>
                        <a:t>Questions about the </a:t>
                      </a:r>
                      <a:r>
                        <a:rPr lang="fr-FR" sz="1800" dirty="0" err="1">
                          <a:latin typeface="AvenirNext LT Pro MediumCn" panose="020B0606020202020204" pitchFamily="34" charset="0"/>
                        </a:rPr>
                        <a:t>anodic</a:t>
                      </a:r>
                      <a:r>
                        <a:rPr lang="fr-FR" sz="1800" dirty="0">
                          <a:latin typeface="AvenirNext LT Pro MediumCn" panose="020B0606020202020204" pitchFamily="34" charset="0"/>
                        </a:rPr>
                        <a:t> </a:t>
                      </a:r>
                      <a:r>
                        <a:rPr lang="fr-FR" sz="1800" dirty="0" err="1">
                          <a:latin typeface="AvenirNext LT Pro MediumCn" panose="020B0606020202020204" pitchFamily="34" charset="0"/>
                        </a:rPr>
                        <a:t>community</a:t>
                      </a:r>
                      <a:r>
                        <a:rPr lang="fr-FR" sz="1800" dirty="0">
                          <a:latin typeface="AvenirNext LT Pro MediumCn" panose="020B0606020202020204" pitchFamily="34" charset="0"/>
                        </a:rPr>
                        <a:t>:</a:t>
                      </a:r>
                    </a:p>
                    <a:p>
                      <a:pPr algn="ctr"/>
                      <a:r>
                        <a:rPr lang="fr-FR" sz="1800" dirty="0" err="1">
                          <a:latin typeface="AvenirNext LT Pro MediumCn" panose="020B0606020202020204" pitchFamily="34" charset="0"/>
                        </a:rPr>
                        <a:t>Electrogenesis</a:t>
                      </a:r>
                      <a:r>
                        <a:rPr lang="fr-FR" sz="1800" dirty="0">
                          <a:latin typeface="AvenirNext LT Pro MediumCn" panose="020B0606020202020204" pitchFamily="34" charset="0"/>
                        </a:rPr>
                        <a:t> and </a:t>
                      </a:r>
                      <a:r>
                        <a:rPr lang="fr-FR" sz="1800" dirty="0" err="1">
                          <a:latin typeface="AvenirNext LT Pro MediumCn" panose="020B0606020202020204" pitchFamily="34" charset="0"/>
                        </a:rPr>
                        <a:t>Microbial</a:t>
                      </a:r>
                      <a:r>
                        <a:rPr lang="fr-FR" sz="1800" dirty="0">
                          <a:latin typeface="AvenirNext LT Pro MediumCn" panose="020B0606020202020204" pitchFamily="34" charset="0"/>
                        </a:rPr>
                        <a:t> Interactions </a:t>
                      </a:r>
                    </a:p>
                  </a:txBody>
                  <a:tcPr/>
                </a:tc>
                <a:tc>
                  <a:txBody>
                    <a:bodyPr/>
                    <a:lstStyle/>
                    <a:p>
                      <a:pPr algn="ctr"/>
                      <a:r>
                        <a:rPr lang="fr-FR" sz="1800" dirty="0">
                          <a:latin typeface="AvenirNext LT Pro MediumCn" panose="020B0606020202020204" pitchFamily="34" charset="0"/>
                        </a:rPr>
                        <a:t>Questions about the </a:t>
                      </a:r>
                      <a:r>
                        <a:rPr lang="fr-FR" sz="1800" dirty="0" err="1">
                          <a:latin typeface="AvenirNext LT Pro MediumCn" panose="020B0606020202020204" pitchFamily="34" charset="0"/>
                        </a:rPr>
                        <a:t>cathodic</a:t>
                      </a:r>
                      <a:r>
                        <a:rPr lang="fr-FR" sz="1800" dirty="0">
                          <a:latin typeface="AvenirNext LT Pro MediumCn" panose="020B0606020202020204" pitchFamily="34" charset="0"/>
                        </a:rPr>
                        <a:t> </a:t>
                      </a:r>
                      <a:r>
                        <a:rPr lang="fr-FR" sz="1800" dirty="0" err="1">
                          <a:latin typeface="AvenirNext LT Pro MediumCn" panose="020B0606020202020204" pitchFamily="34" charset="0"/>
                        </a:rPr>
                        <a:t>community</a:t>
                      </a:r>
                      <a:r>
                        <a:rPr lang="fr-FR" sz="1800" dirty="0">
                          <a:latin typeface="AvenirNext LT Pro MediumCn" panose="020B0606020202020204" pitchFamily="34" charset="0"/>
                        </a:rPr>
                        <a:t>: </a:t>
                      </a:r>
                      <a:br>
                        <a:rPr lang="fr-FR" sz="1800" dirty="0">
                          <a:latin typeface="AvenirNext LT Pro MediumCn" panose="020B0606020202020204" pitchFamily="34" charset="0"/>
                        </a:rPr>
                      </a:br>
                      <a:r>
                        <a:rPr lang="fr-FR" sz="1800" dirty="0" err="1">
                          <a:latin typeface="AvenirNext LT Pro MediumCn" panose="020B0606020202020204" pitchFamily="34" charset="0"/>
                        </a:rPr>
                        <a:t>Homoacetogenesis</a:t>
                      </a:r>
                      <a:r>
                        <a:rPr lang="fr-FR" sz="1800" dirty="0">
                          <a:latin typeface="AvenirNext LT Pro MediumCn" panose="020B0606020202020204" pitchFamily="34" charset="0"/>
                        </a:rPr>
                        <a:t> and CO2 Reduction </a:t>
                      </a:r>
                      <a:r>
                        <a:rPr lang="fr-FR" sz="1800" dirty="0" err="1">
                          <a:latin typeface="AvenirNext LT Pro MediumCn" panose="020B0606020202020204" pitchFamily="34" charset="0"/>
                        </a:rPr>
                        <a:t>Pathways</a:t>
                      </a:r>
                      <a:endParaRPr lang="fr-FR" sz="1800" dirty="0">
                        <a:latin typeface="AvenirNext LT Pro MediumCn" panose="020B0606020202020204" pitchFamily="34" charset="0"/>
                      </a:endParaRPr>
                    </a:p>
                  </a:txBody>
                  <a:tcPr/>
                </a:tc>
                <a:extLst>
                  <a:ext uri="{0D108BD9-81ED-4DB2-BD59-A6C34878D82A}">
                    <a16:rowId xmlns:a16="http://schemas.microsoft.com/office/drawing/2014/main" val="2244647748"/>
                  </a:ext>
                </a:extLst>
              </a:tr>
              <a:tr h="5868864">
                <a:tc>
                  <a:txBody>
                    <a:bodyPr/>
                    <a:lstStyle/>
                    <a:p>
                      <a:pPr marL="285750" indent="-285750">
                        <a:buFont typeface="Courier New" panose="02070309020205020404" pitchFamily="49" charset="0"/>
                        <a:buChar char="o"/>
                      </a:pPr>
                      <a:r>
                        <a:rPr lang="en-US" sz="1400" dirty="0">
                          <a:latin typeface="AvenirNext LT Pro Cn" panose="020B0506020202020204" pitchFamily="34" charset="0"/>
                        </a:rPr>
                        <a:t>Besides </a:t>
                      </a:r>
                      <a:r>
                        <a:rPr lang="en-US" sz="1400" i="1" dirty="0" err="1">
                          <a:latin typeface="AvenirNext LT Pro Cn" panose="020B0506020202020204" pitchFamily="34" charset="0"/>
                        </a:rPr>
                        <a:t>Geobacter</a:t>
                      </a:r>
                      <a:r>
                        <a:rPr lang="en-US" sz="1400" dirty="0">
                          <a:latin typeface="AvenirNext LT Pro Cn" panose="020B0506020202020204" pitchFamily="34" charset="0"/>
                        </a:rPr>
                        <a:t>, what </a:t>
                      </a:r>
                      <a:r>
                        <a:rPr lang="en-US" sz="1400" b="1" dirty="0">
                          <a:latin typeface="AvenirNext LT Pro Cn" panose="020B0506020202020204" pitchFamily="34" charset="0"/>
                        </a:rPr>
                        <a:t>other electrogenic microorganisms </a:t>
                      </a:r>
                      <a:r>
                        <a:rPr lang="en-US" sz="1400" dirty="0">
                          <a:latin typeface="AvenirNext LT Pro Cn" panose="020B0506020202020204" pitchFamily="34" charset="0"/>
                        </a:rPr>
                        <a:t>are present in the system? Are there </a:t>
                      </a:r>
                      <a:r>
                        <a:rPr lang="en-US" sz="1400" b="1" dirty="0">
                          <a:latin typeface="AvenirNext LT Pro Cn" panose="020B0506020202020204" pitchFamily="34" charset="0"/>
                        </a:rPr>
                        <a:t>competitors</a:t>
                      </a:r>
                      <a:r>
                        <a:rPr lang="en-US" sz="1400" dirty="0">
                          <a:latin typeface="AvenirNext LT Pro Cn" panose="020B0506020202020204" pitchFamily="34" charset="0"/>
                        </a:rPr>
                        <a:t> of </a:t>
                      </a:r>
                      <a:r>
                        <a:rPr lang="en-US" sz="1400" i="1" dirty="0" err="1">
                          <a:latin typeface="AvenirNext LT Pro Cn" panose="020B0506020202020204" pitchFamily="34" charset="0"/>
                        </a:rPr>
                        <a:t>Geobacter</a:t>
                      </a:r>
                      <a:r>
                        <a:rPr lang="en-US" sz="1400" dirty="0">
                          <a:latin typeface="AvenirNext LT Pro Cn" panose="020B0506020202020204" pitchFamily="34" charset="0"/>
                        </a:rPr>
                        <a:t> for electron transfer to the anode?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a:t>
                      </a:r>
                      <a:r>
                        <a:rPr lang="en-US" sz="1400" b="1" dirty="0">
                          <a:latin typeface="AvenirNext LT Pro Cn" panose="020B0506020202020204" pitchFamily="34" charset="0"/>
                        </a:rPr>
                        <a:t>simple substrates </a:t>
                      </a:r>
                      <a:r>
                        <a:rPr lang="en-US" sz="1400" dirty="0">
                          <a:latin typeface="AvenirNext LT Pro Cn" panose="020B0506020202020204" pitchFamily="34" charset="0"/>
                        </a:rPr>
                        <a:t>that can generate current at the anode?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Can the </a:t>
                      </a:r>
                      <a:r>
                        <a:rPr lang="en-US" sz="1400" i="1" dirty="0" err="1">
                          <a:latin typeface="AvenirNext LT Pro Cn" panose="020B0506020202020204" pitchFamily="34" charset="0"/>
                        </a:rPr>
                        <a:t>Geobacter</a:t>
                      </a:r>
                      <a:r>
                        <a:rPr lang="en-US" sz="1400" dirty="0">
                          <a:latin typeface="AvenirNext LT Pro Cn" panose="020B0506020202020204" pitchFamily="34" charset="0"/>
                        </a:rPr>
                        <a:t> strains present in our anode use </a:t>
                      </a:r>
                      <a:r>
                        <a:rPr lang="en-US" sz="1400" b="1" dirty="0">
                          <a:latin typeface="AvenirNext LT Pro Cn" panose="020B0506020202020204" pitchFamily="34" charset="0"/>
                        </a:rPr>
                        <a:t>alternative carbon sources</a:t>
                      </a:r>
                      <a:r>
                        <a:rPr lang="en-US" sz="1400" dirty="0">
                          <a:latin typeface="AvenirNext LT Pro Cn" panose="020B0506020202020204" pitchFamily="34" charset="0"/>
                        </a:rPr>
                        <a:t> other than acetate?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Are there </a:t>
                      </a:r>
                      <a:r>
                        <a:rPr lang="en-US" sz="1400" b="1" dirty="0">
                          <a:latin typeface="AvenirNext LT Pro Cn" panose="020B0506020202020204" pitchFamily="34" charset="0"/>
                        </a:rPr>
                        <a:t>other electrogenic microorganisms </a:t>
                      </a:r>
                      <a:r>
                        <a:rPr lang="en-US" sz="1400" dirty="0">
                          <a:latin typeface="AvenirNext LT Pro Cn" panose="020B0506020202020204" pitchFamily="34" charset="0"/>
                        </a:rPr>
                        <a:t>capable of using </a:t>
                      </a:r>
                      <a:r>
                        <a:rPr lang="en-US" sz="1400" b="1" dirty="0">
                          <a:latin typeface="AvenirNext LT Pro Cn" panose="020B0506020202020204" pitchFamily="34" charset="0"/>
                        </a:rPr>
                        <a:t>VFAs</a:t>
                      </a:r>
                      <a:r>
                        <a:rPr lang="en-US" sz="1400" dirty="0">
                          <a:latin typeface="AvenirNext LT Pro Cn" panose="020B0506020202020204" pitchFamily="34" charset="0"/>
                        </a:rPr>
                        <a:t> as electron donors?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How are the microbial populations </a:t>
                      </a:r>
                      <a:r>
                        <a:rPr lang="en-US" sz="1400" b="1" dirty="0">
                          <a:latin typeface="AvenirNext LT Pro Cn" panose="020B0506020202020204" pitchFamily="34" charset="0"/>
                        </a:rPr>
                        <a:t>distributed</a:t>
                      </a:r>
                      <a:r>
                        <a:rPr lang="en-US" sz="1400" dirty="0">
                          <a:latin typeface="AvenirNext LT Pro Cn" panose="020B0506020202020204" pitchFamily="34" charset="0"/>
                        </a:rPr>
                        <a:t> across the </a:t>
                      </a:r>
                      <a:r>
                        <a:rPr lang="en-US" sz="1400" b="1" dirty="0">
                          <a:latin typeface="AvenirNext LT Pro Cn" panose="020B0506020202020204" pitchFamily="34" charset="0"/>
                        </a:rPr>
                        <a:t>three trophic levels</a:t>
                      </a:r>
                      <a:r>
                        <a:rPr lang="en-US" sz="1400" dirty="0">
                          <a:latin typeface="AvenirNext LT Pro Cn" panose="020B0506020202020204" pitchFamily="34" charset="0"/>
                        </a:rPr>
                        <a:t>: hydrolytic, fermentative, and electrogenic? What is the </a:t>
                      </a:r>
                      <a:r>
                        <a:rPr lang="en-US" sz="1400" b="1" dirty="0">
                          <a:latin typeface="AvenirNext LT Pro Cn" panose="020B0506020202020204" pitchFamily="34" charset="0"/>
                        </a:rPr>
                        <a:t>affiliation</a:t>
                      </a:r>
                      <a:r>
                        <a:rPr lang="en-US" sz="1400" dirty="0">
                          <a:latin typeface="AvenirNext LT Pro Cn" panose="020B0506020202020204" pitchFamily="34" charset="0"/>
                        </a:rPr>
                        <a:t> of the </a:t>
                      </a:r>
                      <a:r>
                        <a:rPr lang="en-US" sz="1400" b="1" dirty="0">
                          <a:latin typeface="AvenirNext LT Pro Cn" panose="020B0506020202020204" pitchFamily="34" charset="0"/>
                        </a:rPr>
                        <a:t>dominant</a:t>
                      </a:r>
                      <a:r>
                        <a:rPr lang="en-US" sz="1400" dirty="0">
                          <a:latin typeface="AvenirNext LT Pro Cn" panose="020B0506020202020204" pitchFamily="34" charset="0"/>
                        </a:rPr>
                        <a:t> microbial populations with these three trophic levels? How do </a:t>
                      </a:r>
                      <a:r>
                        <a:rPr lang="en-US" sz="1400" b="1" dirty="0">
                          <a:latin typeface="AvenirNext LT Pro Cn" panose="020B0506020202020204" pitchFamily="34" charset="0"/>
                        </a:rPr>
                        <a:t>hydrolytic</a:t>
                      </a:r>
                      <a:r>
                        <a:rPr lang="en-US" sz="1400" dirty="0">
                          <a:latin typeface="AvenirNext LT Pro Cn" panose="020B0506020202020204" pitchFamily="34" charset="0"/>
                        </a:rPr>
                        <a:t> and </a:t>
                      </a:r>
                      <a:r>
                        <a:rPr lang="en-US" sz="1400" b="1" dirty="0">
                          <a:latin typeface="AvenirNext LT Pro Cn" panose="020B0506020202020204" pitchFamily="34" charset="0"/>
                        </a:rPr>
                        <a:t>fermentative</a:t>
                      </a:r>
                      <a:r>
                        <a:rPr lang="en-US" sz="1400" dirty="0">
                          <a:latin typeface="AvenirNext LT Pro Cn" panose="020B0506020202020204" pitchFamily="34" charset="0"/>
                        </a:rPr>
                        <a:t> populations contribute to electrogenesis by providing substrates for </a:t>
                      </a:r>
                      <a:r>
                        <a:rPr lang="en-US" sz="1400" dirty="0" err="1">
                          <a:latin typeface="AvenirNext LT Pro Cn" panose="020B0506020202020204" pitchFamily="34" charset="0"/>
                        </a:rPr>
                        <a:t>electrogens</a:t>
                      </a:r>
                      <a:r>
                        <a:rPr lang="en-US" sz="1400" dirty="0">
                          <a:latin typeface="AvenirNext LT Pro Cn" panose="020B0506020202020204" pitchFamily="34" charset="0"/>
                        </a:rPr>
                        <a:t>?</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Are there specific microbial candidates for the production of </a:t>
                      </a:r>
                      <a:r>
                        <a:rPr lang="en-US" sz="1400" b="1" dirty="0">
                          <a:latin typeface="AvenirNext LT Pro Cn" panose="020B0506020202020204" pitchFamily="34" charset="0"/>
                        </a:rPr>
                        <a:t>exopolymers</a:t>
                      </a:r>
                      <a:r>
                        <a:rPr lang="en-US" sz="1400" dirty="0">
                          <a:latin typeface="AvenirNext LT Pro Cn" panose="020B0506020202020204" pitchFamily="34" charset="0"/>
                        </a:rPr>
                        <a:t> that contribute to </a:t>
                      </a:r>
                      <a:r>
                        <a:rPr lang="en-US" sz="1400" b="1" dirty="0">
                          <a:latin typeface="AvenirNext LT Pro Cn" panose="020B0506020202020204" pitchFamily="34" charset="0"/>
                        </a:rPr>
                        <a:t>biofilm formation </a:t>
                      </a:r>
                      <a:r>
                        <a:rPr lang="en-US" sz="1400" dirty="0">
                          <a:latin typeface="AvenirNext LT Pro Cn" panose="020B0506020202020204" pitchFamily="34" charset="0"/>
                        </a:rPr>
                        <a:t>on the anode?</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potential </a:t>
                      </a:r>
                      <a:r>
                        <a:rPr lang="en-US" sz="1400" b="1" dirty="0">
                          <a:latin typeface="AvenirNext LT Pro Cn" panose="020B0506020202020204" pitchFamily="34" charset="0"/>
                        </a:rPr>
                        <a:t>syntrophic interactions </a:t>
                      </a:r>
                      <a:r>
                        <a:rPr lang="en-US" sz="1400" dirty="0">
                          <a:latin typeface="AvenirNext LT Pro Cn" panose="020B0506020202020204" pitchFamily="34" charset="0"/>
                        </a:rPr>
                        <a:t>among the microbial populations that enhance current production?</a:t>
                      </a:r>
                      <a:endParaRPr lang="fr-FR" sz="1400" dirty="0">
                        <a:latin typeface="AvenirNext LT Pro Cn" panose="020B0506020202020204" pitchFamily="34" charset="0"/>
                      </a:endParaRPr>
                    </a:p>
                  </a:txBody>
                  <a:tcPr/>
                </a:tc>
                <a:tc>
                  <a:txBody>
                    <a:bodyPr/>
                    <a:lstStyle/>
                    <a:p>
                      <a:pPr marL="285750" indent="-285750">
                        <a:buFont typeface="Courier New" panose="02070309020205020404" pitchFamily="49" charset="0"/>
                        <a:buChar char="o"/>
                      </a:pPr>
                      <a:r>
                        <a:rPr lang="en-US" sz="1400" dirty="0">
                          <a:latin typeface="AvenirNext LT Pro Cn" panose="020B0506020202020204" pitchFamily="34" charset="0"/>
                        </a:rPr>
                        <a:t>Which </a:t>
                      </a:r>
                      <a:r>
                        <a:rPr lang="en-US" sz="1400" b="1" dirty="0" err="1">
                          <a:latin typeface="AvenirNext LT Pro Cn" panose="020B0506020202020204" pitchFamily="34" charset="0"/>
                        </a:rPr>
                        <a:t>homoacetogenic</a:t>
                      </a:r>
                      <a:r>
                        <a:rPr lang="en-US" sz="1400" dirty="0">
                          <a:latin typeface="AvenirNext LT Pro Cn" panose="020B0506020202020204" pitchFamily="34" charset="0"/>
                        </a:rPr>
                        <a:t> microorganisms are responsible for acetate production from CO₂ in the system? What </a:t>
                      </a:r>
                      <a:r>
                        <a:rPr lang="en-US" sz="1400" b="1" dirty="0">
                          <a:latin typeface="AvenirNext LT Pro Cn" panose="020B0506020202020204" pitchFamily="34" charset="0"/>
                        </a:rPr>
                        <a:t>metabolic pathways </a:t>
                      </a:r>
                      <a:r>
                        <a:rPr lang="en-US" sz="1400" dirty="0">
                          <a:latin typeface="AvenirNext LT Pro Cn" panose="020B0506020202020204" pitchFamily="34" charset="0"/>
                        </a:rPr>
                        <a:t>are involved in acetate production from CO₂? And for the others VFAs?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Can the microbial community produce </a:t>
                      </a:r>
                      <a:r>
                        <a:rPr lang="en-US" sz="1400" b="1" dirty="0">
                          <a:latin typeface="AvenirNext LT Pro Cn" panose="020B0506020202020204" pitchFamily="34" charset="0"/>
                        </a:rPr>
                        <a:t>all volatile fatty acids </a:t>
                      </a:r>
                      <a:r>
                        <a:rPr lang="en-US" sz="1400" dirty="0">
                          <a:latin typeface="AvenirNext LT Pro Cn" panose="020B0506020202020204" pitchFamily="34" charset="0"/>
                        </a:rPr>
                        <a:t>(VFAs) from CO₂, and if so, through which pathways?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is the role of </a:t>
                      </a:r>
                      <a:r>
                        <a:rPr lang="en-US" sz="1400" b="1" dirty="0">
                          <a:latin typeface="AvenirNext LT Pro Cn" panose="020B0506020202020204" pitchFamily="34" charset="0"/>
                        </a:rPr>
                        <a:t>H₂</a:t>
                      </a:r>
                      <a:r>
                        <a:rPr lang="en-US" sz="1400" dirty="0">
                          <a:latin typeface="AvenirNext LT Pro Cn" panose="020B0506020202020204" pitchFamily="34" charset="0"/>
                        </a:rPr>
                        <a:t> in </a:t>
                      </a:r>
                      <a:r>
                        <a:rPr lang="en-US" sz="1400" b="1" dirty="0">
                          <a:latin typeface="AvenirNext LT Pro Cn" panose="020B0506020202020204" pitchFamily="34" charset="0"/>
                        </a:rPr>
                        <a:t>electron transfer </a:t>
                      </a:r>
                      <a:r>
                        <a:rPr lang="en-US" sz="1400" dirty="0">
                          <a:latin typeface="AvenirNext LT Pro Cn" panose="020B0506020202020204" pitchFamily="34" charset="0"/>
                        </a:rPr>
                        <a:t>and CO₂ reduction?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Is there evidence of </a:t>
                      </a:r>
                      <a:r>
                        <a:rPr lang="en-US" sz="1400" b="1" dirty="0">
                          <a:latin typeface="AvenirNext LT Pro Cn" panose="020B0506020202020204" pitchFamily="34" charset="0"/>
                        </a:rPr>
                        <a:t>direct</a:t>
                      </a:r>
                      <a:r>
                        <a:rPr lang="en-US" sz="1400" dirty="0">
                          <a:latin typeface="AvenirNext LT Pro Cn" panose="020B0506020202020204" pitchFamily="34" charset="0"/>
                        </a:rPr>
                        <a:t> or </a:t>
                      </a:r>
                      <a:r>
                        <a:rPr lang="en-US" sz="1400" b="1" dirty="0">
                          <a:latin typeface="AvenirNext LT Pro Cn" panose="020B0506020202020204" pitchFamily="34" charset="0"/>
                        </a:rPr>
                        <a:t>indirect electron transfer </a:t>
                      </a:r>
                      <a:r>
                        <a:rPr lang="en-US" sz="1400" dirty="0">
                          <a:latin typeface="AvenirNext LT Pro Cn" panose="020B0506020202020204" pitchFamily="34" charset="0"/>
                        </a:rPr>
                        <a:t>at the cathode? Does CO₂ reduction occur via </a:t>
                      </a:r>
                      <a:r>
                        <a:rPr lang="en-US" sz="1400" b="1" dirty="0">
                          <a:latin typeface="AvenirNext LT Pro Cn" panose="020B0506020202020204" pitchFamily="34" charset="0"/>
                        </a:rPr>
                        <a:t>hydrogen-mediated pathways</a:t>
                      </a:r>
                      <a:r>
                        <a:rPr lang="en-US" sz="1400" dirty="0">
                          <a:latin typeface="AvenirNext LT Pro Cn" panose="020B0506020202020204" pitchFamily="34" charset="0"/>
                        </a:rPr>
                        <a:t>, or are there </a:t>
                      </a:r>
                      <a:r>
                        <a:rPr lang="en-US" sz="1400" b="1" dirty="0">
                          <a:latin typeface="AvenirNext LT Pro Cn" panose="020B0506020202020204" pitchFamily="34" charset="0"/>
                        </a:rPr>
                        <a:t>alternative</a:t>
                      </a:r>
                      <a:r>
                        <a:rPr lang="en-US" sz="1400" dirty="0">
                          <a:latin typeface="AvenirNext LT Pro Cn" panose="020B0506020202020204" pitchFamily="34" charset="0"/>
                        </a:rPr>
                        <a:t> indirect mechanisms?</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biochemical evidence supports CO₂ reduction into </a:t>
                      </a:r>
                      <a:r>
                        <a:rPr lang="en-US" sz="1400" b="1" dirty="0" err="1">
                          <a:latin typeface="AvenirNext LT Pro Cn" panose="020B0506020202020204" pitchFamily="34" charset="0"/>
                        </a:rPr>
                        <a:t>formate</a:t>
                      </a:r>
                      <a:r>
                        <a:rPr lang="en-US" sz="1400" dirty="0">
                          <a:latin typeface="AvenirNext LT Pro Cn" panose="020B0506020202020204" pitchFamily="34" charset="0"/>
                        </a:rPr>
                        <a:t> at the cathode? What are the potential proteins secreted by the microbial community that attach to the cathode and catalyze CO₂ reduction into </a:t>
                      </a:r>
                      <a:r>
                        <a:rPr lang="en-US" sz="1400" dirty="0" err="1">
                          <a:latin typeface="AvenirNext LT Pro Cn" panose="020B0506020202020204" pitchFamily="34" charset="0"/>
                        </a:rPr>
                        <a:t>formate</a:t>
                      </a:r>
                      <a:r>
                        <a:rPr lang="en-US" sz="1400" dirty="0">
                          <a:latin typeface="AvenirNext LT Pro Cn" panose="020B0506020202020204" pitchFamily="34" charset="0"/>
                        </a:rPr>
                        <a:t>? </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What are the potential </a:t>
                      </a:r>
                      <a:r>
                        <a:rPr lang="en-US" sz="1400" b="1" dirty="0">
                          <a:latin typeface="AvenirNext LT Pro Cn" panose="020B0506020202020204" pitchFamily="34" charset="0"/>
                        </a:rPr>
                        <a:t>metabolic routes </a:t>
                      </a:r>
                      <a:r>
                        <a:rPr lang="en-US" sz="1400" dirty="0">
                          <a:latin typeface="AvenirNext LT Pro Cn" panose="020B0506020202020204" pitchFamily="34" charset="0"/>
                        </a:rPr>
                        <a:t>for direct CO₂ reduction into acetate </a:t>
                      </a:r>
                      <a:r>
                        <a:rPr lang="en-US" sz="1400" b="1" dirty="0">
                          <a:latin typeface="AvenirNext LT Pro Cn" panose="020B0506020202020204" pitchFamily="34" charset="0"/>
                        </a:rPr>
                        <a:t>without an intermediate </a:t>
                      </a:r>
                      <a:r>
                        <a:rPr lang="en-US" sz="1400" dirty="0">
                          <a:latin typeface="AvenirNext LT Pro Cn" panose="020B0506020202020204" pitchFamily="34" charset="0"/>
                        </a:rPr>
                        <a:t>like </a:t>
                      </a:r>
                      <a:r>
                        <a:rPr lang="en-US" sz="1400" dirty="0" err="1">
                          <a:latin typeface="AvenirNext LT Pro Cn" panose="020B0506020202020204" pitchFamily="34" charset="0"/>
                        </a:rPr>
                        <a:t>formate</a:t>
                      </a:r>
                      <a:r>
                        <a:rPr lang="en-US" sz="1400" dirty="0">
                          <a:latin typeface="AvenirNext LT Pro Cn" panose="020B0506020202020204" pitchFamily="34" charset="0"/>
                        </a:rPr>
                        <a:t>?</a:t>
                      </a:r>
                    </a:p>
                    <a:p>
                      <a:pPr marL="0" indent="0">
                        <a:buFont typeface="Courier New" panose="02070309020205020404" pitchFamily="49" charset="0"/>
                        <a:buNone/>
                      </a:pPr>
                      <a:endParaRPr lang="en-US" sz="1400" dirty="0">
                        <a:latin typeface="AvenirNext LT Pro Cn" panose="020B0506020202020204" pitchFamily="34" charset="0"/>
                      </a:endParaRPr>
                    </a:p>
                    <a:p>
                      <a:pPr marL="285750" indent="-285750">
                        <a:buFont typeface="Courier New" panose="02070309020205020404" pitchFamily="49" charset="0"/>
                        <a:buChar char="o"/>
                      </a:pPr>
                      <a:r>
                        <a:rPr lang="en-US" sz="1400" dirty="0">
                          <a:latin typeface="AvenirNext LT Pro Cn" panose="020B0506020202020204" pitchFamily="34" charset="0"/>
                        </a:rPr>
                        <a:t>How do cathodic microbial populations </a:t>
                      </a:r>
                      <a:r>
                        <a:rPr lang="en-US" sz="1400" b="1" dirty="0">
                          <a:latin typeface="AvenirNext LT Pro Cn" panose="020B0506020202020204" pitchFamily="34" charset="0"/>
                        </a:rPr>
                        <a:t>interact metabolically </a:t>
                      </a:r>
                      <a:r>
                        <a:rPr lang="en-US" sz="1400" dirty="0">
                          <a:latin typeface="AvenirNext LT Pro Cn" panose="020B0506020202020204" pitchFamily="34" charset="0"/>
                        </a:rPr>
                        <a:t>to facilitate CO₂ reduction and </a:t>
                      </a:r>
                      <a:r>
                        <a:rPr lang="en-US" sz="1400" dirty="0" err="1">
                          <a:latin typeface="AvenirNext LT Pro Cn" panose="020B0506020202020204" pitchFamily="34" charset="0"/>
                        </a:rPr>
                        <a:t>homoacetogenesis</a:t>
                      </a:r>
                      <a:r>
                        <a:rPr lang="en-US" sz="1400" dirty="0">
                          <a:latin typeface="AvenirNext LT Pro Cn" panose="020B0506020202020204" pitchFamily="34" charset="0"/>
                        </a:rPr>
                        <a:t>?</a:t>
                      </a:r>
                      <a:endParaRPr lang="fr-FR" sz="1400" dirty="0">
                        <a:latin typeface="AvenirNext LT Pro Cn" panose="020B0506020202020204" pitchFamily="34" charset="0"/>
                      </a:endParaRPr>
                    </a:p>
                  </a:txBody>
                  <a:tcPr/>
                </a:tc>
                <a:extLst>
                  <a:ext uri="{0D108BD9-81ED-4DB2-BD59-A6C34878D82A}">
                    <a16:rowId xmlns:a16="http://schemas.microsoft.com/office/drawing/2014/main" val="1142940988"/>
                  </a:ext>
                </a:extLst>
              </a:tr>
            </a:tbl>
          </a:graphicData>
        </a:graphic>
      </p:graphicFrame>
    </p:spTree>
    <p:extLst>
      <p:ext uri="{BB962C8B-B14F-4D97-AF65-F5344CB8AC3E}">
        <p14:creationId xmlns:p14="http://schemas.microsoft.com/office/powerpoint/2010/main" val="1591374907"/>
      </p:ext>
    </p:extLst>
  </p:cSld>
  <p:clrMapOvr>
    <a:masterClrMapping/>
  </p:clrMapOvr>
</p:sld>
</file>

<file path=ppt/theme/theme1.xml><?xml version="1.0" encoding="utf-8"?>
<a:theme xmlns:a="http://schemas.openxmlformats.org/drawingml/2006/main" name="Thème Office">
  <a:themeElements>
    <a:clrScheme name="Papi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45283</TotalTime>
  <Words>1163</Words>
  <Application>Microsoft Office PowerPoint</Application>
  <PresentationFormat>Affichage à l'écran (4:3)</PresentationFormat>
  <Paragraphs>120</Paragraphs>
  <Slides>11</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Arial</vt:lpstr>
      <vt:lpstr>AvenirNext LT Pro Cn</vt:lpstr>
      <vt:lpstr>AvenirNext LT Pro LightCn</vt:lpstr>
      <vt:lpstr>AvenirNext LT Pro MediumCn</vt:lpstr>
      <vt:lpstr>Calibri</vt:lpstr>
      <vt:lpstr>Calibri Light</vt:lpstr>
      <vt:lpstr>Courier New</vt:lpstr>
      <vt:lpstr>Raleway</vt:lpstr>
      <vt:lpstr>Thème Office</vt:lpstr>
      <vt:lpstr>Shaping and characterization of microbial electrosynthesis communities </vt:lpstr>
      <vt:lpstr>Presentation of the ElectroMIC project ANR-22-PEBB-0005</vt:lpstr>
      <vt:lpstr>Presentation of the ElectroMIC project ANR-22-PEBB-0005</vt:lpstr>
      <vt:lpstr>Presentation of the ElectroMIC project ANR-22-PEBB-0005</vt:lpstr>
      <vt:lpstr>Characterization of microbial communities at the cathode</vt:lpstr>
      <vt:lpstr>Experimental strategy</vt:lpstr>
      <vt:lpstr>Experimental set-up </vt:lpstr>
      <vt:lpstr>Data samples</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arnaud</dc:creator>
  <cp:lastModifiedBy>Louise Rigaud</cp:lastModifiedBy>
  <cp:revision>351</cp:revision>
  <cp:lastPrinted>2024-06-24T15:38:50Z</cp:lastPrinted>
  <dcterms:created xsi:type="dcterms:W3CDTF">2019-12-11T10:12:20Z</dcterms:created>
  <dcterms:modified xsi:type="dcterms:W3CDTF">2025-03-13T13:54:49Z</dcterms:modified>
</cp:coreProperties>
</file>